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60" r:id="rId2"/>
    <p:sldId id="398" r:id="rId3"/>
    <p:sldId id="399" r:id="rId4"/>
    <p:sldId id="394" r:id="rId5"/>
    <p:sldId id="395" r:id="rId6"/>
    <p:sldId id="400" r:id="rId7"/>
    <p:sldId id="404" r:id="rId8"/>
    <p:sldId id="396" r:id="rId9"/>
    <p:sldId id="259" r:id="rId10"/>
    <p:sldId id="401" r:id="rId11"/>
    <p:sldId id="402" r:id="rId12"/>
    <p:sldId id="403" r:id="rId13"/>
    <p:sldId id="391" r:id="rId14"/>
    <p:sldId id="347" r:id="rId15"/>
    <p:sldId id="334" r:id="rId16"/>
    <p:sldId id="265" r:id="rId17"/>
    <p:sldId id="387" r:id="rId18"/>
    <p:sldId id="379" r:id="rId19"/>
    <p:sldId id="380" r:id="rId20"/>
    <p:sldId id="381" r:id="rId21"/>
    <p:sldId id="382" r:id="rId22"/>
    <p:sldId id="325" r:id="rId23"/>
    <p:sldId id="405" r:id="rId24"/>
    <p:sldId id="406" r:id="rId2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FA47F"/>
    <a:srgbClr val="FF3A1B"/>
    <a:srgbClr val="FFA401"/>
    <a:srgbClr val="006200"/>
    <a:srgbClr val="4238FF"/>
    <a:srgbClr val="E40208"/>
    <a:srgbClr val="1C167C"/>
    <a:srgbClr val="FF4C77"/>
    <a:srgbClr val="B1818C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624" autoAdjust="0"/>
    <p:restoredTop sz="95268" autoAdjust="0"/>
  </p:normalViewPr>
  <p:slideViewPr>
    <p:cSldViewPr>
      <p:cViewPr varScale="1">
        <p:scale>
          <a:sx n="94" d="100"/>
          <a:sy n="94" d="100"/>
        </p:scale>
        <p:origin x="1186" y="101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8C8C4A-B54F-4138-A735-51B003886DB4}" type="datetimeFigureOut">
              <a:rPr lang="en-US" smtClean="0"/>
              <a:t>1/1/2021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13290D-6442-4890-B8D2-BFDE85AD00B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53450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5EB63E-5F67-4006-8BFD-55D0B3392169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78903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A04B4-C507-4BC9-A9F3-02EA011E4A8E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93687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A04B4-C507-4BC9-A9F3-02EA011E4A8E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02177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A04B4-C507-4BC9-A9F3-02EA011E4A8E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9729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A04B4-C507-4BC9-A9F3-02EA011E4A8E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89497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A04B4-C507-4BC9-A9F3-02EA011E4A8E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51654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A04B4-C507-4BC9-A9F3-02EA011E4A8E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70400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13290D-6442-4890-B8D2-BFDE85AD00BF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88725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13290D-6442-4890-B8D2-BFDE85AD00BF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35655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A04B4-C507-4BC9-A9F3-02EA011E4A8E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600477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A04B4-C507-4BC9-A9F3-02EA011E4A8E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02820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A04B4-C507-4BC9-A9F3-02EA011E4A8E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123658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5EB63E-5F67-4006-8BFD-55D0B3392169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81944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A04B4-C507-4BC9-A9F3-02EA011E4A8E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42322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A04B4-C507-4BC9-A9F3-02EA011E4A8E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93687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A04B4-C507-4BC9-A9F3-02EA011E4A8E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10070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wan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A04B4-C507-4BC9-A9F3-02EA011E4A8E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758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A04B4-C507-4BC9-A9F3-02EA011E4A8E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27856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A04B4-C507-4BC9-A9F3-02EA011E4A8E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69507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5EB63E-5F67-4006-8BFD-55D0B3392169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78903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CDD20-A8BD-4B9C-9A63-718BD0C4DE11}" type="datetimeFigureOut">
              <a:rPr lang="en-US" smtClean="0"/>
              <a:t>1/1/2021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C69B0-0E02-43C6-97B2-276F1860A96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25381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CDD20-A8BD-4B9C-9A63-718BD0C4DE11}" type="datetimeFigureOut">
              <a:rPr lang="en-US" smtClean="0"/>
              <a:t>1/1/2021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C69B0-0E02-43C6-97B2-276F1860A96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43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CDD20-A8BD-4B9C-9A63-718BD0C4DE11}" type="datetimeFigureOut">
              <a:rPr lang="en-US" smtClean="0"/>
              <a:t>1/1/2021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C69B0-0E02-43C6-97B2-276F1860A96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07526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CDD20-A8BD-4B9C-9A63-718BD0C4DE11}" type="datetimeFigureOut">
              <a:rPr lang="en-US" smtClean="0"/>
              <a:t>1/1/2021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C69B0-0E02-43C6-97B2-276F1860A96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11014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CDD20-A8BD-4B9C-9A63-718BD0C4DE11}" type="datetimeFigureOut">
              <a:rPr lang="en-US" smtClean="0"/>
              <a:t>1/1/2021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C69B0-0E02-43C6-97B2-276F1860A96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95400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CDD20-A8BD-4B9C-9A63-718BD0C4DE11}" type="datetimeFigureOut">
              <a:rPr lang="en-US" smtClean="0"/>
              <a:t>1/1/2021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C69B0-0E02-43C6-97B2-276F1860A96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77565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CDD20-A8BD-4B9C-9A63-718BD0C4DE11}" type="datetimeFigureOut">
              <a:rPr lang="en-US" smtClean="0"/>
              <a:t>1/1/2021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C69B0-0E02-43C6-97B2-276F1860A96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48606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CDD20-A8BD-4B9C-9A63-718BD0C4DE11}" type="datetimeFigureOut">
              <a:rPr lang="en-US" smtClean="0"/>
              <a:t>1/1/2021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C69B0-0E02-43C6-97B2-276F1860A96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00699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CDD20-A8BD-4B9C-9A63-718BD0C4DE11}" type="datetimeFigureOut">
              <a:rPr lang="en-US" smtClean="0"/>
              <a:t>1/1/2021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C69B0-0E02-43C6-97B2-276F1860A96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10573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CDD20-A8BD-4B9C-9A63-718BD0C4DE11}" type="datetimeFigureOut">
              <a:rPr lang="en-US" smtClean="0"/>
              <a:t>1/1/2021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C69B0-0E02-43C6-97B2-276F1860A96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29319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CDD20-A8BD-4B9C-9A63-718BD0C4DE11}" type="datetimeFigureOut">
              <a:rPr lang="en-US" smtClean="0"/>
              <a:t>1/1/2021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C69B0-0E02-43C6-97B2-276F1860A96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96936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5CDD20-A8BD-4B9C-9A63-718BD0C4DE11}" type="datetimeFigureOut">
              <a:rPr lang="en-US" smtClean="0"/>
              <a:t>1/1/2021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4C69B0-0E02-43C6-97B2-276F1860A96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61856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smithsonianmag.com/innovation/history-bar-code-180956704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i.org/10.1145/3351095.3375669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http://www.clker.com/cliparts/s/X/u/P/q/2/ice-cream-silhouette.sv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4" name="AutoShape 6" descr="http://www.clker.com/cliparts/s/X/u/P/q/2/ice-cream-silhouette.sv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6" name="AutoShape 8" descr="http://www.clker.com/cliparts/s/X/u/P/q/2/ice-cream-silhouette.sv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914400" y="2514599"/>
            <a:ext cx="7315200" cy="182880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Day 3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: Digital Traces - APIs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Wednesday January 6</a:t>
            </a:r>
            <a:r>
              <a:rPr lang="en-US" baseline="30000" dirty="0">
                <a:solidFill>
                  <a:schemeClr val="tx2">
                    <a:lumMod val="75000"/>
                  </a:schemeClr>
                </a:solidFill>
              </a:rPr>
              <a:t>th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, 2020</a:t>
            </a:r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463A3369-0B20-492D-BD6D-973A6B0E38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685800"/>
            <a:ext cx="6321113" cy="1200947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4622E997-BFC4-4353-83AC-1F869AB9FFF4}"/>
              </a:ext>
            </a:extLst>
          </p:cNvPr>
          <p:cNvSpPr txBox="1">
            <a:spLocks/>
          </p:cNvSpPr>
          <p:nvPr/>
        </p:nvSpPr>
        <p:spPr>
          <a:xfrm>
            <a:off x="990600" y="1872344"/>
            <a:ext cx="7315200" cy="4898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Winter Institute in Computational Social Science</a:t>
            </a:r>
          </a:p>
        </p:txBody>
      </p:sp>
    </p:spTree>
    <p:extLst>
      <p:ext uri="{BB962C8B-B14F-4D97-AF65-F5344CB8AC3E}">
        <p14:creationId xmlns:p14="http://schemas.microsoft.com/office/powerpoint/2010/main" val="25646862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itle 1"/>
          <p:cNvSpPr>
            <a:spLocks noGrp="1"/>
          </p:cNvSpPr>
          <p:nvPr>
            <p:ph type="title"/>
          </p:nvPr>
        </p:nvSpPr>
        <p:spPr>
          <a:xfrm>
            <a:off x="152400" y="228600"/>
            <a:ext cx="8915400" cy="1143000"/>
          </a:xfrm>
        </p:spPr>
        <p:txBody>
          <a:bodyPr>
            <a:noAutofit/>
          </a:bodyPr>
          <a:lstStyle/>
          <a:p>
            <a:pPr algn="l"/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The internet has resurrected concerns about the state of political discourse</a:t>
            </a:r>
          </a:p>
        </p:txBody>
      </p:sp>
      <p:sp>
        <p:nvSpPr>
          <p:cNvPr id="34" name="Content Placeholder 2"/>
          <p:cNvSpPr txBox="1">
            <a:spLocks/>
          </p:cNvSpPr>
          <p:nvPr/>
        </p:nvSpPr>
        <p:spPr>
          <a:xfrm>
            <a:off x="228600" y="1524000"/>
            <a:ext cx="8382000" cy="838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u="sng" dirty="0"/>
              <a:t>Forms of anti-social commenting</a:t>
            </a:r>
            <a:endParaRPr lang="en-US" i="1" u="sng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3114114-5724-4E83-98B3-3E062F8BCBA7}"/>
              </a:ext>
            </a:extLst>
          </p:cNvPr>
          <p:cNvSpPr/>
          <p:nvPr/>
        </p:nvSpPr>
        <p:spPr>
          <a:xfrm>
            <a:off x="8534400" y="6457890"/>
            <a:ext cx="6096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fld id="{F2813320-5E93-4218-88D7-4917E3517AB3}" type="slidenum">
              <a:rPr lang="en-US" sz="2000">
                <a:solidFill>
                  <a:srgbClr val="4F2583"/>
                </a:solidFill>
              </a:rPr>
              <a:pPr algn="r"/>
              <a:t>10</a:t>
            </a:fld>
            <a:endParaRPr lang="en-US" sz="2000" dirty="0">
              <a:solidFill>
                <a:srgbClr val="4F2583"/>
              </a:solidFill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B87D607-8EEE-4BCA-887C-4EE6C72312D5}"/>
              </a:ext>
            </a:extLst>
          </p:cNvPr>
          <p:cNvSpPr txBox="1">
            <a:spLocks/>
          </p:cNvSpPr>
          <p:nvPr/>
        </p:nvSpPr>
        <p:spPr>
          <a:xfrm>
            <a:off x="457200" y="2286000"/>
            <a:ext cx="4267200" cy="4343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700"/>
              </a:spcBef>
              <a:spcAft>
                <a:spcPts val="700"/>
              </a:spcAft>
              <a:buClr>
                <a:srgbClr val="002060"/>
              </a:buClr>
            </a:pPr>
            <a:r>
              <a:rPr lang="en-US" sz="2800" dirty="0">
                <a:solidFill>
                  <a:srgbClr val="C00000"/>
                </a:solidFill>
              </a:rPr>
              <a:t>Incivility</a:t>
            </a:r>
            <a:r>
              <a:rPr lang="en-US" sz="2800" dirty="0"/>
              <a:t> 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(Coe et al. 2014, Jamieson et al. 2017) </a:t>
            </a:r>
          </a:p>
          <a:p>
            <a:pPr>
              <a:spcBef>
                <a:spcPts val="700"/>
              </a:spcBef>
              <a:spcAft>
                <a:spcPts val="700"/>
              </a:spcAft>
              <a:buClr>
                <a:srgbClr val="002060"/>
              </a:buClr>
            </a:pPr>
            <a:r>
              <a:rPr lang="en-US" sz="2800" dirty="0">
                <a:solidFill>
                  <a:srgbClr val="C00000"/>
                </a:solidFill>
              </a:rPr>
              <a:t>Prejudice</a:t>
            </a:r>
            <a:r>
              <a:rPr lang="en-US" sz="2800" dirty="0"/>
              <a:t> 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(Hsueh et al. 2015, Munger 2016)</a:t>
            </a:r>
          </a:p>
          <a:p>
            <a:pPr>
              <a:spcBef>
                <a:spcPts val="700"/>
              </a:spcBef>
              <a:spcAft>
                <a:spcPts val="700"/>
              </a:spcAft>
              <a:buClr>
                <a:srgbClr val="002060"/>
              </a:buClr>
            </a:pPr>
            <a:r>
              <a:rPr lang="en-US" sz="2800" dirty="0">
                <a:solidFill>
                  <a:srgbClr val="C00000"/>
                </a:solidFill>
              </a:rPr>
              <a:t>Trolling</a:t>
            </a:r>
            <a:r>
              <a:rPr lang="en-US" sz="2800" dirty="0"/>
              <a:t> 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(Phillips 2015, Stewart et al. 2018)</a:t>
            </a:r>
            <a:endParaRPr lang="en-US" sz="2400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2070F704-0C4B-47A0-8ABD-A4DD83DCC8BD}"/>
              </a:ext>
            </a:extLst>
          </p:cNvPr>
          <p:cNvSpPr txBox="1">
            <a:spLocks/>
          </p:cNvSpPr>
          <p:nvPr/>
        </p:nvSpPr>
        <p:spPr>
          <a:xfrm>
            <a:off x="457200" y="5181600"/>
            <a:ext cx="5562600" cy="1524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2060"/>
              </a:buClr>
            </a:pPr>
            <a:r>
              <a:rPr lang="en-US" sz="2800" dirty="0">
                <a:solidFill>
                  <a:srgbClr val="C00000"/>
                </a:solidFill>
              </a:rPr>
              <a:t>Hate</a:t>
            </a:r>
            <a:r>
              <a:rPr lang="en-US" sz="2800" dirty="0"/>
              <a:t> </a:t>
            </a:r>
            <a:r>
              <a:rPr lang="en-US" sz="2800" dirty="0">
                <a:solidFill>
                  <a:srgbClr val="C00000"/>
                </a:solidFill>
              </a:rPr>
              <a:t>Speech</a:t>
            </a:r>
            <a:r>
              <a:rPr lang="en-US" sz="2400" dirty="0"/>
              <a:t> 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(Davidson et al. 2017, Álvarez-</a:t>
            </a:r>
            <a:r>
              <a:rPr lang="en-US" sz="2400" dirty="0" err="1">
                <a:solidFill>
                  <a:schemeClr val="bg1">
                    <a:lumMod val="50000"/>
                  </a:schemeClr>
                </a:solidFill>
              </a:rPr>
              <a:t>Benjumea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 &amp; Winter 2018)</a:t>
            </a:r>
          </a:p>
          <a:p>
            <a:endParaRPr lang="en-US" sz="2800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sz="28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2B157B6-FCEB-4B83-A8F4-8FA6B5B1BF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2514600"/>
            <a:ext cx="3654990" cy="2474078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3346643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itle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915400" cy="1143000"/>
          </a:xfrm>
        </p:spPr>
        <p:txBody>
          <a:bodyPr>
            <a:noAutofit/>
          </a:bodyPr>
          <a:lstStyle/>
          <a:p>
            <a:pPr algn="l"/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One platform affordance that could shape civil discourse is its</a:t>
            </a:r>
            <a:r>
              <a:rPr lang="en-US" sz="3600" i="1" dirty="0">
                <a:solidFill>
                  <a:srgbClr val="C00000"/>
                </a:solidFill>
              </a:rPr>
              <a:t> </a:t>
            </a:r>
            <a:r>
              <a:rPr lang="en-US" sz="3600" b="1" i="1" dirty="0">
                <a:solidFill>
                  <a:schemeClr val="tx2">
                    <a:lumMod val="75000"/>
                  </a:schemeClr>
                </a:solidFill>
              </a:rPr>
              <a:t>rating system </a:t>
            </a: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(i.e., Likes/Votes)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6090237-9A29-40A0-BF35-458C068E414D}"/>
              </a:ext>
            </a:extLst>
          </p:cNvPr>
          <p:cNvSpPr/>
          <p:nvPr/>
        </p:nvSpPr>
        <p:spPr>
          <a:xfrm>
            <a:off x="8534400" y="6457890"/>
            <a:ext cx="6096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fld id="{F2813320-5E93-4218-88D7-4917E3517AB3}" type="slidenum">
              <a:rPr lang="en-US" sz="2000">
                <a:solidFill>
                  <a:srgbClr val="4F2583"/>
                </a:solidFill>
              </a:rPr>
              <a:pPr algn="r"/>
              <a:t>11</a:t>
            </a:fld>
            <a:endParaRPr lang="en-US" sz="2000" dirty="0">
              <a:solidFill>
                <a:srgbClr val="4F2583"/>
              </a:solidFill>
            </a:endParaRPr>
          </a:p>
        </p:txBody>
      </p:sp>
      <p:pic>
        <p:nvPicPr>
          <p:cNvPr id="2050" name="Picture 2" descr="Image result for bart vs hamster">
            <a:extLst>
              <a:ext uri="{FF2B5EF4-FFF2-40B4-BE49-F238E27FC236}">
                <a16:creationId xmlns:a16="http://schemas.microsoft.com/office/drawing/2014/main" id="{EEF3DF16-D5DA-4087-B8E1-E70EB5647D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657" y="2286000"/>
            <a:ext cx="3370943" cy="2528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6EBBC38-4652-4BCF-92FA-1AC34CD691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0600" y="2286000"/>
            <a:ext cx="3748720" cy="2528207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F3FC5B3-62A1-43B6-B77E-EA83996DE877}"/>
              </a:ext>
            </a:extLst>
          </p:cNvPr>
          <p:cNvSpPr txBox="1">
            <a:spLocks/>
          </p:cNvSpPr>
          <p:nvPr/>
        </p:nvSpPr>
        <p:spPr>
          <a:xfrm>
            <a:off x="228600" y="1524000"/>
            <a:ext cx="8382000" cy="838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2800" u="sng" dirty="0"/>
              <a:t>Puzzle:</a:t>
            </a:r>
            <a:r>
              <a:rPr lang="en-US" sz="2800" dirty="0"/>
              <a:t> Do rating systems lead to..</a:t>
            </a:r>
            <a:endParaRPr lang="en-US" sz="2800" i="1" u="sng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8089CD56-0BA1-4156-BDD3-136C871A2C9B}"/>
              </a:ext>
            </a:extLst>
          </p:cNvPr>
          <p:cNvSpPr txBox="1">
            <a:spLocks/>
          </p:cNvSpPr>
          <p:nvPr/>
        </p:nvSpPr>
        <p:spPr>
          <a:xfrm>
            <a:off x="228600" y="5562600"/>
            <a:ext cx="4114800" cy="1066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500"/>
              </a:spcBef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Conditioning (Skinner 1938)</a:t>
            </a:r>
          </a:p>
          <a:p>
            <a:pPr>
              <a:spcBef>
                <a:spcPts val="500"/>
              </a:spcBef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Social norms (Coleman 1990) 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671217D6-C86B-44BB-8A69-D70772FD321A}"/>
              </a:ext>
            </a:extLst>
          </p:cNvPr>
          <p:cNvSpPr txBox="1">
            <a:spLocks/>
          </p:cNvSpPr>
          <p:nvPr/>
        </p:nvSpPr>
        <p:spPr>
          <a:xfrm>
            <a:off x="152400" y="4991100"/>
            <a:ext cx="4343400" cy="5715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rgbClr val="002060"/>
                </a:solidFill>
              </a:rPr>
              <a:t>Moderation of incivility?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26CFD7B2-409E-447E-9ABF-16C83F7EBFF6}"/>
              </a:ext>
            </a:extLst>
          </p:cNvPr>
          <p:cNvSpPr txBox="1">
            <a:spLocks/>
          </p:cNvSpPr>
          <p:nvPr/>
        </p:nvSpPr>
        <p:spPr>
          <a:xfrm>
            <a:off x="4495800" y="5562600"/>
            <a:ext cx="4343400" cy="1066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500"/>
              </a:spcBef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Flaming (</a:t>
            </a:r>
            <a:r>
              <a:rPr lang="en-US" sz="2400" dirty="0" err="1">
                <a:solidFill>
                  <a:schemeClr val="bg1">
                    <a:lumMod val="50000"/>
                  </a:schemeClr>
                </a:solidFill>
              </a:rPr>
              <a:t>Hmielowski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 et al. 2014)</a:t>
            </a:r>
          </a:p>
          <a:p>
            <a:pPr>
              <a:spcBef>
                <a:spcPts val="500"/>
              </a:spcBef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Backlash (Cheng et al. 2014)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E638162E-FD87-480B-8F96-7246CA9666DE}"/>
              </a:ext>
            </a:extLst>
          </p:cNvPr>
          <p:cNvSpPr txBox="1">
            <a:spLocks/>
          </p:cNvSpPr>
          <p:nvPr/>
        </p:nvSpPr>
        <p:spPr>
          <a:xfrm>
            <a:off x="4419600" y="4991100"/>
            <a:ext cx="4572000" cy="5715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rgbClr val="C00000"/>
                </a:solidFill>
              </a:rPr>
              <a:t>Perpetuation of incivility?</a:t>
            </a:r>
          </a:p>
        </p:txBody>
      </p:sp>
    </p:spTree>
    <p:extLst>
      <p:ext uri="{BB962C8B-B14F-4D97-AF65-F5344CB8AC3E}">
        <p14:creationId xmlns:p14="http://schemas.microsoft.com/office/powerpoint/2010/main" val="10581927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itle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915400" cy="1143000"/>
          </a:xfrm>
        </p:spPr>
        <p:txBody>
          <a:bodyPr>
            <a:noAutofit/>
          </a:bodyPr>
          <a:lstStyle/>
          <a:p>
            <a:pPr algn="l"/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Online rating systems inform users about the </a:t>
            </a:r>
            <a:r>
              <a:rPr lang="en-US" sz="3600" b="1" i="1" dirty="0">
                <a:solidFill>
                  <a:schemeClr val="tx2">
                    <a:lumMod val="75000"/>
                  </a:schemeClr>
                </a:solidFill>
              </a:rPr>
              <a:t>social norms </a:t>
            </a: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of a community</a:t>
            </a:r>
            <a:endParaRPr lang="en-US" sz="3600" i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6090237-9A29-40A0-BF35-458C068E414D}"/>
              </a:ext>
            </a:extLst>
          </p:cNvPr>
          <p:cNvSpPr/>
          <p:nvPr/>
        </p:nvSpPr>
        <p:spPr>
          <a:xfrm>
            <a:off x="8534400" y="6457890"/>
            <a:ext cx="6096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fld id="{F2813320-5E93-4218-88D7-4917E3517AB3}" type="slidenum">
              <a:rPr lang="en-US" sz="2000">
                <a:solidFill>
                  <a:srgbClr val="4F2583"/>
                </a:solidFill>
              </a:rPr>
              <a:pPr algn="r"/>
              <a:t>12</a:t>
            </a:fld>
            <a:endParaRPr lang="en-US" sz="2000" dirty="0">
              <a:solidFill>
                <a:srgbClr val="4F2583"/>
              </a:solidFill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F3FC5B3-62A1-43B6-B77E-EA83996DE877}"/>
              </a:ext>
            </a:extLst>
          </p:cNvPr>
          <p:cNvSpPr txBox="1">
            <a:spLocks/>
          </p:cNvSpPr>
          <p:nvPr/>
        </p:nvSpPr>
        <p:spPr>
          <a:xfrm>
            <a:off x="228600" y="1447800"/>
            <a:ext cx="8382000" cy="838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2800" u="sng" dirty="0"/>
              <a:t>Theoretical framework</a:t>
            </a:r>
            <a:endParaRPr 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10A8057-F67E-4909-BAF4-7412CFB3A7A9}"/>
              </a:ext>
            </a:extLst>
          </p:cNvPr>
          <p:cNvSpPr txBox="1">
            <a:spLocks/>
          </p:cNvSpPr>
          <p:nvPr/>
        </p:nvSpPr>
        <p:spPr>
          <a:xfrm>
            <a:off x="155575" y="2209800"/>
            <a:ext cx="8912225" cy="4343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rgbClr val="002060"/>
                </a:solidFill>
              </a:rPr>
              <a:t>Injunctive norms refer to what people </a:t>
            </a:r>
            <a:r>
              <a:rPr lang="en-US" sz="2400" i="1" dirty="0">
                <a:solidFill>
                  <a:srgbClr val="002060"/>
                </a:solidFill>
              </a:rPr>
              <a:t>should do</a:t>
            </a:r>
            <a:r>
              <a:rPr lang="en-US" sz="2400" dirty="0">
                <a:solidFill>
                  <a:srgbClr val="002060"/>
                </a:solidFill>
              </a:rPr>
              <a:t>, while descriptive norms capture how people </a:t>
            </a:r>
            <a:r>
              <a:rPr lang="en-US" sz="2400" i="1" dirty="0">
                <a:solidFill>
                  <a:srgbClr val="002060"/>
                </a:solidFill>
              </a:rPr>
              <a:t>actually behave 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(Cialdini et al. 1990)</a:t>
            </a:r>
          </a:p>
          <a:p>
            <a:pPr>
              <a:buClr>
                <a:schemeClr val="tx2">
                  <a:lumMod val="75000"/>
                </a:schemeClr>
              </a:buClr>
            </a:pPr>
            <a:r>
              <a:rPr lang="en-US" sz="2400" b="1" dirty="0">
                <a:solidFill>
                  <a:srgbClr val="C00000"/>
                </a:solidFill>
              </a:rPr>
              <a:t>Theory of normative social behavior: </a:t>
            </a:r>
            <a:r>
              <a:rPr lang="en-US" sz="2400" dirty="0">
                <a:solidFill>
                  <a:srgbClr val="002060"/>
                </a:solidFill>
              </a:rPr>
              <a:t>descriptive and injunctive norms </a:t>
            </a:r>
            <a:r>
              <a:rPr lang="en-US" sz="2400" i="1" dirty="0">
                <a:solidFill>
                  <a:srgbClr val="002060"/>
                </a:solidFill>
              </a:rPr>
              <a:t>interact</a:t>
            </a:r>
            <a:r>
              <a:rPr lang="en-US" sz="2400" dirty="0">
                <a:solidFill>
                  <a:srgbClr val="002060"/>
                </a:solidFill>
              </a:rPr>
              <a:t> in shaping behavior 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en-US" sz="2400" dirty="0" err="1">
                <a:solidFill>
                  <a:schemeClr val="bg1">
                    <a:lumMod val="50000"/>
                  </a:schemeClr>
                </a:solidFill>
              </a:rPr>
              <a:t>Rimal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 and Real 2003, 2005)</a:t>
            </a:r>
            <a:endParaRPr lang="en-US" sz="2400" dirty="0">
              <a:solidFill>
                <a:srgbClr val="002060"/>
              </a:solidFill>
            </a:endParaRPr>
          </a:p>
          <a:p>
            <a:r>
              <a:rPr lang="en-US" sz="2400" dirty="0">
                <a:solidFill>
                  <a:srgbClr val="002060"/>
                </a:solidFill>
              </a:rPr>
              <a:t>“When people perceive that </a:t>
            </a:r>
            <a:r>
              <a:rPr lang="en-US" sz="2400" i="1" dirty="0">
                <a:solidFill>
                  <a:srgbClr val="002060"/>
                </a:solidFill>
              </a:rPr>
              <a:t>social sanctions </a:t>
            </a:r>
            <a:r>
              <a:rPr lang="en-US" sz="2400" dirty="0">
                <a:solidFill>
                  <a:srgbClr val="002060"/>
                </a:solidFill>
              </a:rPr>
              <a:t>exist for noncompliance, they are more likely to conform if they also perceive that </a:t>
            </a:r>
            <a:r>
              <a:rPr lang="en-US" sz="2400" i="1" dirty="0">
                <a:solidFill>
                  <a:srgbClr val="002060"/>
                </a:solidFill>
              </a:rPr>
              <a:t>the behavior is widespread </a:t>
            </a:r>
            <a:r>
              <a:rPr lang="en-US" sz="2400" dirty="0">
                <a:solidFill>
                  <a:srgbClr val="002060"/>
                </a:solidFill>
              </a:rPr>
              <a:t>among their peers” 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en-US" sz="2400" dirty="0" err="1">
                <a:solidFill>
                  <a:schemeClr val="bg1">
                    <a:lumMod val="50000"/>
                  </a:schemeClr>
                </a:solidFill>
              </a:rPr>
              <a:t>Lapinski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 and </a:t>
            </a:r>
            <a:r>
              <a:rPr lang="en-US" sz="2400" dirty="0" err="1">
                <a:solidFill>
                  <a:schemeClr val="bg1">
                    <a:lumMod val="50000"/>
                  </a:schemeClr>
                </a:solidFill>
              </a:rPr>
              <a:t>Rimal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 2005; italics added)</a:t>
            </a:r>
          </a:p>
          <a:p>
            <a:r>
              <a:rPr lang="en-US" sz="2400" dirty="0">
                <a:solidFill>
                  <a:srgbClr val="002060"/>
                </a:solidFill>
              </a:rPr>
              <a:t>Such an interaction predicts </a:t>
            </a:r>
            <a:r>
              <a:rPr lang="en-US" sz="2400" b="1" dirty="0">
                <a:solidFill>
                  <a:srgbClr val="C00000"/>
                </a:solidFill>
              </a:rPr>
              <a:t>alcohol use 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(Lee et al. 2007)</a:t>
            </a:r>
            <a:r>
              <a:rPr lang="en-US" sz="2400" dirty="0">
                <a:solidFill>
                  <a:srgbClr val="002060"/>
                </a:solidFill>
              </a:rPr>
              <a:t>, </a:t>
            </a:r>
            <a:r>
              <a:rPr lang="en-US" sz="2400" b="1" dirty="0">
                <a:solidFill>
                  <a:srgbClr val="C00000"/>
                </a:solidFill>
              </a:rPr>
              <a:t>political petition signing</a:t>
            </a:r>
            <a:r>
              <a:rPr lang="en-US" sz="2400" b="1" dirty="0">
                <a:solidFill>
                  <a:srgbClr val="002060"/>
                </a:solidFill>
              </a:rPr>
              <a:t> 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(Smith &amp; Louis 2008)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, and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b="1" dirty="0">
                <a:solidFill>
                  <a:srgbClr val="C00000"/>
                </a:solidFill>
              </a:rPr>
              <a:t>handwashing among childcare workers</a:t>
            </a:r>
            <a:r>
              <a:rPr lang="en-US" sz="2400" b="1" dirty="0">
                <a:solidFill>
                  <a:srgbClr val="002060"/>
                </a:solidFill>
              </a:rPr>
              <a:t> 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en-US" sz="2400" dirty="0" err="1">
                <a:solidFill>
                  <a:schemeClr val="bg1">
                    <a:lumMod val="50000"/>
                  </a:schemeClr>
                </a:solidFill>
              </a:rPr>
              <a:t>Lapinski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 et al. 2014)</a:t>
            </a:r>
            <a:r>
              <a:rPr lang="en-US" sz="2400" dirty="0">
                <a:solidFill>
                  <a:srgbClr val="002060"/>
                </a:solidFill>
              </a:rPr>
              <a:t>, among other behaviors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244536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itle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915400" cy="1143000"/>
          </a:xfrm>
        </p:spPr>
        <p:txBody>
          <a:bodyPr>
            <a:noAutofit/>
          </a:bodyPr>
          <a:lstStyle/>
          <a:p>
            <a:pPr algn="l"/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We capture injunctive norms with votes and descriptive norms with proximate comments</a:t>
            </a:r>
            <a:endParaRPr lang="en-US" sz="3600" i="1" dirty="0">
              <a:solidFill>
                <a:srgbClr val="C00000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6090237-9A29-40A0-BF35-458C068E414D}"/>
              </a:ext>
            </a:extLst>
          </p:cNvPr>
          <p:cNvSpPr/>
          <p:nvPr/>
        </p:nvSpPr>
        <p:spPr>
          <a:xfrm>
            <a:off x="8534400" y="6457890"/>
            <a:ext cx="6096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fld id="{F2813320-5E93-4218-88D7-4917E3517AB3}" type="slidenum">
              <a:rPr lang="en-US" sz="2000">
                <a:solidFill>
                  <a:srgbClr val="4F2583"/>
                </a:solidFill>
              </a:rPr>
              <a:pPr algn="r"/>
              <a:t>13</a:t>
            </a:fld>
            <a:endParaRPr lang="en-US" sz="2000" dirty="0">
              <a:solidFill>
                <a:srgbClr val="4F2583"/>
              </a:solidFill>
            </a:endParaRPr>
          </a:p>
        </p:txBody>
      </p:sp>
      <p:pic>
        <p:nvPicPr>
          <p:cNvPr id="19" name="Picture 4" descr="Image result for comment thread">
            <a:extLst>
              <a:ext uri="{FF2B5EF4-FFF2-40B4-BE49-F238E27FC236}">
                <a16:creationId xmlns:a16="http://schemas.microsoft.com/office/drawing/2014/main" id="{CFC211BF-F3F7-4234-8345-A8E0BFB345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209800"/>
            <a:ext cx="8305800" cy="336557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Arrow: Curved Left 12">
            <a:extLst>
              <a:ext uri="{FF2B5EF4-FFF2-40B4-BE49-F238E27FC236}">
                <a16:creationId xmlns:a16="http://schemas.microsoft.com/office/drawing/2014/main" id="{2593F26D-74A1-4956-B88E-59A6E681E56C}"/>
              </a:ext>
            </a:extLst>
          </p:cNvPr>
          <p:cNvSpPr/>
          <p:nvPr/>
        </p:nvSpPr>
        <p:spPr>
          <a:xfrm>
            <a:off x="8077200" y="3778898"/>
            <a:ext cx="911225" cy="1752600"/>
          </a:xfrm>
          <a:prstGeom prst="curvedLeftArrow">
            <a:avLst>
              <a:gd name="adj1" fmla="val 8352"/>
              <a:gd name="adj2" fmla="val 28325"/>
              <a:gd name="adj3" fmla="val 2500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0BCA5F8-3E6A-4F03-9EDB-FA8E31A99A68}"/>
              </a:ext>
            </a:extLst>
          </p:cNvPr>
          <p:cNvSpPr/>
          <p:nvPr/>
        </p:nvSpPr>
        <p:spPr>
          <a:xfrm>
            <a:off x="457200" y="3200400"/>
            <a:ext cx="228600" cy="4572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4D4CDC7-2A74-416A-B305-FA7687F97365}"/>
              </a:ext>
            </a:extLst>
          </p:cNvPr>
          <p:cNvSpPr txBox="1">
            <a:spLocks/>
          </p:cNvSpPr>
          <p:nvPr/>
        </p:nvSpPr>
        <p:spPr>
          <a:xfrm>
            <a:off x="228600" y="1447800"/>
            <a:ext cx="8382000" cy="838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2800" u="sng" dirty="0"/>
              <a:t>Operationalizing norms</a:t>
            </a:r>
            <a:endParaRPr 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F75ACC12-FAE2-47DD-A5DF-5DDF49B5F895}"/>
              </a:ext>
            </a:extLst>
          </p:cNvPr>
          <p:cNvSpPr txBox="1">
            <a:spLocks/>
          </p:cNvSpPr>
          <p:nvPr/>
        </p:nvSpPr>
        <p:spPr>
          <a:xfrm>
            <a:off x="914400" y="5734110"/>
            <a:ext cx="7620000" cy="9714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>
                <a:solidFill>
                  <a:srgbClr val="002060"/>
                </a:solidFill>
              </a:rPr>
              <a:t>We thus create a </a:t>
            </a:r>
            <a:r>
              <a:rPr lang="en-US" sz="2400" b="1" i="1" dirty="0">
                <a:solidFill>
                  <a:srgbClr val="C00000"/>
                </a:solidFill>
              </a:rPr>
              <a:t>mapping</a:t>
            </a:r>
            <a:r>
              <a:rPr lang="en-US" sz="2400" dirty="0">
                <a:solidFill>
                  <a:srgbClr val="002060"/>
                </a:solidFill>
              </a:rPr>
              <a:t> of important social science constructs onto behavioral trace data 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(Lazer 2015)</a:t>
            </a:r>
          </a:p>
        </p:txBody>
      </p:sp>
    </p:spTree>
    <p:extLst>
      <p:ext uri="{BB962C8B-B14F-4D97-AF65-F5344CB8AC3E}">
        <p14:creationId xmlns:p14="http://schemas.microsoft.com/office/powerpoint/2010/main" val="6219826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itle 1"/>
          <p:cNvSpPr>
            <a:spLocks noGrp="1"/>
          </p:cNvSpPr>
          <p:nvPr>
            <p:ph type="title"/>
          </p:nvPr>
        </p:nvSpPr>
        <p:spPr>
          <a:xfrm>
            <a:off x="152400" y="228600"/>
            <a:ext cx="8915400" cy="1143000"/>
          </a:xfrm>
        </p:spPr>
        <p:txBody>
          <a:bodyPr>
            <a:noAutofit/>
          </a:bodyPr>
          <a:lstStyle/>
          <a:p>
            <a:pPr algn="l"/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We analyze &gt; 6,000 comments on AZ Daily Star news articles over a three week span in 2011  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C6A02AB-2570-4037-8C37-1CCCB2AEA647}"/>
              </a:ext>
            </a:extLst>
          </p:cNvPr>
          <p:cNvSpPr txBox="1">
            <a:spLocks/>
          </p:cNvSpPr>
          <p:nvPr/>
        </p:nvSpPr>
        <p:spPr>
          <a:xfrm>
            <a:off x="155575" y="2209800"/>
            <a:ext cx="8836025" cy="4267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rgbClr val="002060"/>
                </a:solidFill>
              </a:rPr>
              <a:t>314 news articles across 8 sections (Business, Entertainment, Lifestyle, Local, National/World, Opinion, Sports, State)</a:t>
            </a:r>
          </a:p>
          <a:p>
            <a:r>
              <a:rPr lang="en-US" sz="2400" dirty="0">
                <a:solidFill>
                  <a:srgbClr val="002060"/>
                </a:solidFill>
              </a:rPr>
              <a:t>Comments were </a:t>
            </a:r>
            <a:r>
              <a:rPr lang="en-US" sz="2400" b="1" i="1" dirty="0">
                <a:solidFill>
                  <a:srgbClr val="C00000"/>
                </a:solidFill>
              </a:rPr>
              <a:t>manually coded </a:t>
            </a:r>
            <a:r>
              <a:rPr lang="en-US" sz="2400" dirty="0">
                <a:solidFill>
                  <a:srgbClr val="002060"/>
                </a:solidFill>
              </a:rPr>
              <a:t>for 5 incivility measures (Name calling, Vulgarity, Aspersion, Lying, Pejorative for speech)</a:t>
            </a:r>
          </a:p>
          <a:p>
            <a:r>
              <a:rPr lang="en-US" sz="2400" dirty="0">
                <a:solidFill>
                  <a:srgbClr val="002060"/>
                </a:solidFill>
              </a:rPr>
              <a:t>Each comment includes information about both 1) the specific news article and 2) the specific commenter</a:t>
            </a:r>
          </a:p>
          <a:p>
            <a:r>
              <a:rPr lang="en-US" sz="2400" dirty="0">
                <a:solidFill>
                  <a:srgbClr val="002060"/>
                </a:solidFill>
              </a:rPr>
              <a:t>For each comment, we define a </a:t>
            </a:r>
            <a:r>
              <a:rPr lang="en-US" sz="2400" b="1" i="1" dirty="0">
                <a:solidFill>
                  <a:srgbClr val="C00000"/>
                </a:solidFill>
              </a:rPr>
              <a:t>network link </a:t>
            </a:r>
            <a:r>
              <a:rPr lang="en-US" sz="2400" dirty="0">
                <a:solidFill>
                  <a:srgbClr val="002060"/>
                </a:solidFill>
              </a:rPr>
              <a:t>between the commenter and the person who commented right after them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3114114-5724-4E83-98B3-3E062F8BCBA7}"/>
              </a:ext>
            </a:extLst>
          </p:cNvPr>
          <p:cNvSpPr/>
          <p:nvPr/>
        </p:nvSpPr>
        <p:spPr>
          <a:xfrm>
            <a:off x="8534400" y="6457890"/>
            <a:ext cx="6096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fld id="{F2813320-5E93-4218-88D7-4917E3517AB3}" type="slidenum">
              <a:rPr lang="en-US" sz="2000">
                <a:solidFill>
                  <a:srgbClr val="4F2583"/>
                </a:solidFill>
              </a:rPr>
              <a:pPr algn="r"/>
              <a:t>14</a:t>
            </a:fld>
            <a:endParaRPr lang="en-US" sz="2000" dirty="0">
              <a:solidFill>
                <a:srgbClr val="4F2583"/>
              </a:solidFill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4F03F05-A1DC-45B2-B125-1683FD0C698D}"/>
              </a:ext>
            </a:extLst>
          </p:cNvPr>
          <p:cNvSpPr txBox="1">
            <a:spLocks/>
          </p:cNvSpPr>
          <p:nvPr/>
        </p:nvSpPr>
        <p:spPr>
          <a:xfrm>
            <a:off x="228600" y="1524000"/>
            <a:ext cx="8382000" cy="838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u="sng" dirty="0"/>
              <a:t>Data collection and preparation</a:t>
            </a:r>
            <a:endParaRPr lang="en-US" sz="2800" i="1" u="sng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2486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BE018D11-2A89-4552-88A8-5F47ECFA83D2}"/>
              </a:ext>
            </a:extLst>
          </p:cNvPr>
          <p:cNvSpPr/>
          <p:nvPr/>
        </p:nvSpPr>
        <p:spPr>
          <a:xfrm>
            <a:off x="8534400" y="6457890"/>
            <a:ext cx="6096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fld id="{F2813320-5E93-4218-88D7-4917E3517AB3}" type="slidenum">
              <a:rPr lang="en-US" sz="2000">
                <a:solidFill>
                  <a:srgbClr val="4F2583"/>
                </a:solidFill>
              </a:rPr>
              <a:pPr algn="r"/>
              <a:t>15</a:t>
            </a:fld>
            <a:endParaRPr lang="en-US" sz="2000" dirty="0">
              <a:solidFill>
                <a:srgbClr val="4F2583"/>
              </a:solidFill>
            </a:endParaRP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AA3E92AF-43EB-4593-AD73-E127EF3A0F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3089" y="2286000"/>
            <a:ext cx="4734711" cy="4400939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Title 1">
            <a:extLst>
              <a:ext uri="{FF2B5EF4-FFF2-40B4-BE49-F238E27FC236}">
                <a16:creationId xmlns:a16="http://schemas.microsoft.com/office/drawing/2014/main" id="{8A977656-2899-4792-943E-F8D96E7710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228600"/>
            <a:ext cx="8915400" cy="1143000"/>
          </a:xfrm>
        </p:spPr>
        <p:txBody>
          <a:bodyPr>
            <a:noAutofit/>
          </a:bodyPr>
          <a:lstStyle/>
          <a:p>
            <a:pPr algn="l"/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By defining links between commenters, we can visualize the social network of the community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C6BFE31-38E2-479A-8CBD-1C2AF6D6F522}"/>
              </a:ext>
            </a:extLst>
          </p:cNvPr>
          <p:cNvSpPr txBox="1">
            <a:spLocks/>
          </p:cNvSpPr>
          <p:nvPr/>
        </p:nvSpPr>
        <p:spPr>
          <a:xfrm>
            <a:off x="228600" y="1524000"/>
            <a:ext cx="8382000" cy="838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u="sng" dirty="0"/>
              <a:t>Collective norms</a:t>
            </a:r>
            <a:r>
              <a:rPr lang="en-US" sz="2800" dirty="0"/>
              <a:t>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en-US" sz="2800" dirty="0" err="1">
                <a:solidFill>
                  <a:schemeClr val="bg1">
                    <a:lumMod val="50000"/>
                  </a:schemeClr>
                </a:solidFill>
              </a:rPr>
              <a:t>Lapinski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 and </a:t>
            </a:r>
            <a:r>
              <a:rPr lang="en-US" sz="2800" dirty="0" err="1">
                <a:solidFill>
                  <a:schemeClr val="bg1">
                    <a:lumMod val="50000"/>
                  </a:schemeClr>
                </a:solidFill>
              </a:rPr>
              <a:t>Rimal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 2005)</a:t>
            </a:r>
            <a:endParaRPr lang="en-US" sz="2800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F85F5EC6-656E-4E79-B8E6-01AFB610F276}"/>
              </a:ext>
            </a:extLst>
          </p:cNvPr>
          <p:cNvSpPr txBox="1">
            <a:spLocks/>
          </p:cNvSpPr>
          <p:nvPr/>
        </p:nvSpPr>
        <p:spPr>
          <a:xfrm>
            <a:off x="315111" y="2362201"/>
            <a:ext cx="4180689" cy="41909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AutoNum type="arabicParenR"/>
            </a:pPr>
            <a:r>
              <a:rPr lang="en-US" sz="2400" dirty="0">
                <a:solidFill>
                  <a:srgbClr val="002060"/>
                </a:solidFill>
              </a:rPr>
              <a:t>There are </a:t>
            </a:r>
            <a:r>
              <a:rPr lang="en-US" sz="2400" b="1" dirty="0">
                <a:solidFill>
                  <a:srgbClr val="C00000"/>
                </a:solidFill>
              </a:rPr>
              <a:t>no trolls</a:t>
            </a:r>
          </a:p>
          <a:p>
            <a:pPr marL="400050" lvl="1" indent="0">
              <a:buNone/>
            </a:pPr>
            <a:r>
              <a:rPr lang="en-US" sz="2400" dirty="0">
                <a:solidFill>
                  <a:srgbClr val="002060"/>
                </a:solidFill>
              </a:rPr>
              <a:t>(i.e., no large red nodes)</a:t>
            </a:r>
          </a:p>
          <a:p>
            <a:pPr marL="457200" indent="-457200">
              <a:buAutoNum type="arabicParenR"/>
            </a:pPr>
            <a:r>
              <a:rPr lang="en-US" sz="2400" dirty="0">
                <a:solidFill>
                  <a:srgbClr val="002060"/>
                </a:solidFill>
              </a:rPr>
              <a:t>Users regularly </a:t>
            </a:r>
            <a:r>
              <a:rPr lang="en-US" sz="2400" b="1" dirty="0">
                <a:solidFill>
                  <a:srgbClr val="0070C0"/>
                </a:solidFill>
              </a:rPr>
              <a:t>comment across news articles </a:t>
            </a:r>
          </a:p>
          <a:p>
            <a:pPr marL="400050" lvl="1" indent="0">
              <a:buNone/>
            </a:pPr>
            <a:r>
              <a:rPr lang="en-US" sz="2400" dirty="0">
                <a:solidFill>
                  <a:srgbClr val="002060"/>
                </a:solidFill>
              </a:rPr>
              <a:t>(i.e., network does not break into article-specific clusters)</a:t>
            </a:r>
          </a:p>
          <a:p>
            <a:pPr marL="457200" indent="-457200">
              <a:buAutoNum type="arabicParenR"/>
            </a:pPr>
            <a:r>
              <a:rPr lang="en-US" sz="2400" dirty="0">
                <a:solidFill>
                  <a:srgbClr val="002060"/>
                </a:solidFill>
              </a:rPr>
              <a:t>There is </a:t>
            </a:r>
            <a:r>
              <a:rPr lang="en-US" sz="2400" b="1" dirty="0">
                <a:solidFill>
                  <a:srgbClr val="EFA47F"/>
                </a:solidFill>
              </a:rPr>
              <a:t>individual-level heterogeneity </a:t>
            </a:r>
            <a:r>
              <a:rPr lang="en-US" sz="2400" dirty="0">
                <a:solidFill>
                  <a:srgbClr val="002060"/>
                </a:solidFill>
              </a:rPr>
              <a:t>in incivility (i.e., many nodes are neither blue nor red)</a:t>
            </a:r>
          </a:p>
        </p:txBody>
      </p:sp>
    </p:spTree>
    <p:extLst>
      <p:ext uri="{BB962C8B-B14F-4D97-AF65-F5344CB8AC3E}">
        <p14:creationId xmlns:p14="http://schemas.microsoft.com/office/powerpoint/2010/main" val="40754808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1">
            <a:extLst>
              <a:ext uri="{FF2B5EF4-FFF2-40B4-BE49-F238E27FC236}">
                <a16:creationId xmlns:a16="http://schemas.microsoft.com/office/drawing/2014/main" id="{67D42DA7-01C7-4F27-A4CD-C10619F31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228600"/>
            <a:ext cx="8915400" cy="1143000"/>
          </a:xfrm>
        </p:spPr>
        <p:txBody>
          <a:bodyPr>
            <a:noAutofit/>
          </a:bodyPr>
          <a:lstStyle/>
          <a:p>
            <a:pPr algn="l"/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We first model whether an initial commenter will be uncivil in their subsequent comment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E04F7560-23C3-4081-B7A5-43ED8B61B9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5257800"/>
            <a:ext cx="8915400" cy="102840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B0C9DF1-A7E7-458D-8558-930E956C6968}"/>
              </a:ext>
            </a:extLst>
          </p:cNvPr>
          <p:cNvSpPr/>
          <p:nvPr/>
        </p:nvSpPr>
        <p:spPr>
          <a:xfrm>
            <a:off x="8534400" y="6457890"/>
            <a:ext cx="6096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fld id="{F2813320-5E93-4218-88D7-4917E3517AB3}" type="slidenum">
              <a:rPr lang="en-US" sz="2000">
                <a:solidFill>
                  <a:srgbClr val="4F2583"/>
                </a:solidFill>
              </a:rPr>
              <a:pPr algn="r"/>
              <a:t>16</a:t>
            </a:fld>
            <a:endParaRPr lang="en-US" sz="2000" dirty="0">
              <a:solidFill>
                <a:srgbClr val="4F2583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9D9609B-BB8F-4FBB-AB2C-6D7C1BDBEF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1" y="1831045"/>
            <a:ext cx="6282369" cy="304575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7209332-D117-4DDA-BD2D-04B4584F2B41}"/>
              </a:ext>
            </a:extLst>
          </p:cNvPr>
          <p:cNvSpPr/>
          <p:nvPr/>
        </p:nvSpPr>
        <p:spPr>
          <a:xfrm>
            <a:off x="2133600" y="1905000"/>
            <a:ext cx="2514600" cy="228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3855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1">
            <a:extLst>
              <a:ext uri="{FF2B5EF4-FFF2-40B4-BE49-F238E27FC236}">
                <a16:creationId xmlns:a16="http://schemas.microsoft.com/office/drawing/2014/main" id="{67D42DA7-01C7-4F27-A4CD-C10619F31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228600"/>
            <a:ext cx="8915400" cy="1143000"/>
          </a:xfrm>
        </p:spPr>
        <p:txBody>
          <a:bodyPr>
            <a:noAutofit/>
          </a:bodyPr>
          <a:lstStyle/>
          <a:p>
            <a:pPr algn="l"/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Next, we model the number of votes received on the last comment in the chain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D791B48-588A-4FDB-AC54-201EBF1BBF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5126500"/>
            <a:ext cx="8763000" cy="12743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13BAC56-7FCD-4571-BD3E-45A5C287D1E9}"/>
              </a:ext>
            </a:extLst>
          </p:cNvPr>
          <p:cNvSpPr/>
          <p:nvPr/>
        </p:nvSpPr>
        <p:spPr>
          <a:xfrm>
            <a:off x="8534400" y="6457890"/>
            <a:ext cx="6096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fld id="{F2813320-5E93-4218-88D7-4917E3517AB3}" type="slidenum">
              <a:rPr lang="en-US" sz="2000">
                <a:solidFill>
                  <a:srgbClr val="4F2583"/>
                </a:solidFill>
              </a:rPr>
              <a:pPr algn="r"/>
              <a:t>17</a:t>
            </a:fld>
            <a:endParaRPr lang="en-US" sz="2000" dirty="0">
              <a:solidFill>
                <a:srgbClr val="4F2583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8367759-94A2-4DC8-BC6A-E9C3B13893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1752600"/>
            <a:ext cx="6862155" cy="315424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B630C0A-F03A-4A3F-A57E-99BDF5CFFBEE}"/>
              </a:ext>
            </a:extLst>
          </p:cNvPr>
          <p:cNvSpPr/>
          <p:nvPr/>
        </p:nvSpPr>
        <p:spPr>
          <a:xfrm>
            <a:off x="1938528" y="1828801"/>
            <a:ext cx="3090672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51909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9E5FA712-75D9-4A60-9788-E8614E2F13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152400"/>
            <a:ext cx="8915400" cy="1143000"/>
          </a:xfrm>
        </p:spPr>
        <p:txBody>
          <a:bodyPr>
            <a:noAutofit/>
          </a:bodyPr>
          <a:lstStyle/>
          <a:p>
            <a:pPr algn="l"/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Down votes do not shape the effect of incivility in the proximate comment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0D583AD-2EC8-4C3E-BC30-95DAECE419B2}"/>
              </a:ext>
            </a:extLst>
          </p:cNvPr>
          <p:cNvSpPr txBox="1"/>
          <p:nvPr/>
        </p:nvSpPr>
        <p:spPr>
          <a:xfrm rot="16200000">
            <a:off x="-1337101" y="3623102"/>
            <a:ext cx="3810003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Effect of Proximate Incivility on Subsequent Incivility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A4934AA-FCEA-4B46-BE26-0531E34A627C}"/>
              </a:ext>
            </a:extLst>
          </p:cNvPr>
          <p:cNvSpPr txBox="1"/>
          <p:nvPr/>
        </p:nvSpPr>
        <p:spPr>
          <a:xfrm>
            <a:off x="1975446" y="6320135"/>
            <a:ext cx="5812654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Number of Down Votes Received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7C53B6D-8C66-4907-898D-01E203C6A3AF}"/>
              </a:ext>
            </a:extLst>
          </p:cNvPr>
          <p:cNvSpPr txBox="1"/>
          <p:nvPr/>
        </p:nvSpPr>
        <p:spPr>
          <a:xfrm>
            <a:off x="1523999" y="1536918"/>
            <a:ext cx="32766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Initial Civility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1F27F80-B386-4FC5-AE20-0DA299C16B4D}"/>
              </a:ext>
            </a:extLst>
          </p:cNvPr>
          <p:cNvSpPr txBox="1"/>
          <p:nvPr/>
        </p:nvSpPr>
        <p:spPr>
          <a:xfrm>
            <a:off x="5181600" y="1536917"/>
            <a:ext cx="32766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Initial Incivility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8EF60AC-FACA-43C2-BB55-4624A5448C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2999" y="1981200"/>
            <a:ext cx="7493611" cy="4348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6917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B20EAD8-A6C8-4B67-B19D-807FB4E116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531" y="2057400"/>
            <a:ext cx="7513069" cy="4307166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9E5FA712-75D9-4A60-9788-E8614E2F13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152400"/>
            <a:ext cx="8915400" cy="1143000"/>
          </a:xfrm>
        </p:spPr>
        <p:txBody>
          <a:bodyPr>
            <a:noAutofit/>
          </a:bodyPr>
          <a:lstStyle/>
          <a:p>
            <a:pPr algn="l"/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However, up votes do shape how uncivil commenters respond when met with incivility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A4934AA-FCEA-4B46-BE26-0531E34A627C}"/>
              </a:ext>
            </a:extLst>
          </p:cNvPr>
          <p:cNvSpPr txBox="1"/>
          <p:nvPr/>
        </p:nvSpPr>
        <p:spPr>
          <a:xfrm>
            <a:off x="1975446" y="6320135"/>
            <a:ext cx="5812654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Number of Up Votes Received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7C53B6D-8C66-4907-898D-01E203C6A3AF}"/>
              </a:ext>
            </a:extLst>
          </p:cNvPr>
          <p:cNvSpPr txBox="1"/>
          <p:nvPr/>
        </p:nvSpPr>
        <p:spPr>
          <a:xfrm>
            <a:off x="1523999" y="1536918"/>
            <a:ext cx="32766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Initial Civility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1F27F80-B386-4FC5-AE20-0DA299C16B4D}"/>
              </a:ext>
            </a:extLst>
          </p:cNvPr>
          <p:cNvSpPr txBox="1"/>
          <p:nvPr/>
        </p:nvSpPr>
        <p:spPr>
          <a:xfrm>
            <a:off x="5181600" y="1536917"/>
            <a:ext cx="32766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Initial Incivility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343887F-C7C4-4241-B35A-66697EBF9B95}"/>
              </a:ext>
            </a:extLst>
          </p:cNvPr>
          <p:cNvSpPr txBox="1"/>
          <p:nvPr/>
        </p:nvSpPr>
        <p:spPr>
          <a:xfrm rot="16200000">
            <a:off x="-1337101" y="3623102"/>
            <a:ext cx="3810003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Effect of Proximate Incivility on Subsequent Incivility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C1C240-E9AE-4DB6-9B53-3CD0AA44B75F}"/>
              </a:ext>
            </a:extLst>
          </p:cNvPr>
          <p:cNvSpPr txBox="1"/>
          <p:nvPr/>
        </p:nvSpPr>
        <p:spPr>
          <a:xfrm>
            <a:off x="5886803" y="5235218"/>
            <a:ext cx="18855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moderation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F6EFBB7-28C6-4E17-B36F-929A3A8F210C}"/>
              </a:ext>
            </a:extLst>
          </p:cNvPr>
          <p:cNvCxnSpPr/>
          <p:nvPr/>
        </p:nvCxnSpPr>
        <p:spPr>
          <a:xfrm flipH="1">
            <a:off x="5277203" y="5494042"/>
            <a:ext cx="609600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C8BD369-FE20-40F7-95A9-9AF5E1F64AAA}"/>
              </a:ext>
            </a:extLst>
          </p:cNvPr>
          <p:cNvSpPr txBox="1"/>
          <p:nvPr/>
        </p:nvSpPr>
        <p:spPr>
          <a:xfrm>
            <a:off x="5867400" y="2438400"/>
            <a:ext cx="18855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perpetuation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E43E972-E481-427A-895F-5C6962555E82}"/>
              </a:ext>
            </a:extLst>
          </p:cNvPr>
          <p:cNvCxnSpPr/>
          <p:nvPr/>
        </p:nvCxnSpPr>
        <p:spPr>
          <a:xfrm flipH="1">
            <a:off x="7696200" y="2697224"/>
            <a:ext cx="609600" cy="0"/>
          </a:xfrm>
          <a:prstGeom prst="straightConnector1">
            <a:avLst/>
          </a:prstGeom>
          <a:ln w="28575">
            <a:solidFill>
              <a:srgbClr val="C0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42258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50A203F-724F-43CA-938C-63CDB6369A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4858" y="1850478"/>
            <a:ext cx="3586742" cy="4607195"/>
          </a:xfrm>
          <a:prstGeom prst="rect">
            <a:avLst/>
          </a:prstGeom>
          <a:ln>
            <a:noFill/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3114114-5724-4E83-98B3-3E062F8BCBA7}"/>
              </a:ext>
            </a:extLst>
          </p:cNvPr>
          <p:cNvSpPr/>
          <p:nvPr/>
        </p:nvSpPr>
        <p:spPr>
          <a:xfrm>
            <a:off x="8534400" y="6457890"/>
            <a:ext cx="6096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fld id="{F2813320-5E93-4218-88D7-4917E3517AB3}" type="slidenum">
              <a:rPr lang="en-US" sz="2000">
                <a:solidFill>
                  <a:srgbClr val="4F2583"/>
                </a:solidFill>
              </a:rPr>
              <a:pPr algn="r"/>
              <a:t>2</a:t>
            </a:fld>
            <a:endParaRPr lang="en-US" sz="2000" dirty="0">
              <a:solidFill>
                <a:srgbClr val="4F2583"/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E5F2FB8-C83A-48FB-AC46-B3C23123C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228600"/>
            <a:ext cx="8915400" cy="1143000"/>
          </a:xfrm>
        </p:spPr>
        <p:txBody>
          <a:bodyPr>
            <a:noAutofit/>
          </a:bodyPr>
          <a:lstStyle/>
          <a:p>
            <a:pPr algn="l"/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As we go about our lives, traces of our daily activities are being logged in databases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32BF467E-89C9-4046-A699-7BA535915D65}"/>
              </a:ext>
            </a:extLst>
          </p:cNvPr>
          <p:cNvSpPr txBox="1">
            <a:spLocks/>
          </p:cNvSpPr>
          <p:nvPr/>
        </p:nvSpPr>
        <p:spPr>
          <a:xfrm>
            <a:off x="304800" y="1524000"/>
            <a:ext cx="8382000" cy="838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2800" u="sng" dirty="0"/>
              <a:t>My favorite example</a:t>
            </a:r>
            <a:endParaRPr lang="en-US" sz="2800" i="1" u="sng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1F40CFEC-0556-4D34-B325-E8897EEB8862}"/>
              </a:ext>
            </a:extLst>
          </p:cNvPr>
          <p:cNvSpPr txBox="1">
            <a:spLocks/>
          </p:cNvSpPr>
          <p:nvPr/>
        </p:nvSpPr>
        <p:spPr>
          <a:xfrm>
            <a:off x="228600" y="2209800"/>
            <a:ext cx="5181600" cy="4495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ym typeface="Wingdings" panose="05000000000000000000" pitchFamily="2" charset="2"/>
              </a:rPr>
              <a:t>A conical dataset in the field of Quantitate Marketing is known as “The Dominick’s Dataset” </a:t>
            </a:r>
          </a:p>
          <a:p>
            <a:r>
              <a:rPr lang="en-US" sz="2400" dirty="0">
                <a:sym typeface="Wingdings" panose="05000000000000000000" pitchFamily="2" charset="2"/>
              </a:rPr>
              <a:t>Collaboration between University of Chicago Booth School of Business &amp; Dominick’s Finer Foods grocery store</a:t>
            </a:r>
          </a:p>
          <a:p>
            <a:r>
              <a:rPr lang="en-US" sz="2400" dirty="0">
                <a:sym typeface="Wingdings" panose="05000000000000000000" pitchFamily="2" charset="2"/>
              </a:rPr>
              <a:t>Weekly sales and coupon use data from 1989-1997 across 3500 product codes in nearly 100 different stores</a:t>
            </a:r>
          </a:p>
          <a:p>
            <a:r>
              <a:rPr lang="en-US" sz="2400" dirty="0">
                <a:sym typeface="Wingdings" panose="05000000000000000000" pitchFamily="2" charset="2"/>
              </a:rPr>
              <a:t>Includes a rich set of store-level demographic data from 1990 census</a:t>
            </a:r>
          </a:p>
          <a:p>
            <a:endParaRPr lang="en-US" sz="2400" dirty="0">
              <a:sym typeface="Wingdings" panose="05000000000000000000" pitchFamily="2" charset="2"/>
            </a:endParaRPr>
          </a:p>
          <a:p>
            <a:endParaRPr lang="en-US" sz="2400" dirty="0">
              <a:sym typeface="Wingdings" panose="05000000000000000000" pitchFamily="2" charset="2"/>
            </a:endParaRPr>
          </a:p>
          <a:p>
            <a:endParaRPr lang="en-US" sz="2400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2602303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45E2AD98-4B74-4BCA-81EF-DC181D0D9E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531" y="1905000"/>
            <a:ext cx="7513069" cy="4307981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9E5FA712-75D9-4A60-9788-E8614E2F13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" y="152400"/>
            <a:ext cx="8991600" cy="1143000"/>
          </a:xfrm>
        </p:spPr>
        <p:txBody>
          <a:bodyPr>
            <a:noAutofit/>
          </a:bodyPr>
          <a:lstStyle/>
          <a:p>
            <a:pPr algn="l"/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Incivility is penalized with more down votes, regardless of initial or proximate incivility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0D583AD-2EC8-4C3E-BC30-95DAECE419B2}"/>
              </a:ext>
            </a:extLst>
          </p:cNvPr>
          <p:cNvSpPr txBox="1"/>
          <p:nvPr/>
        </p:nvSpPr>
        <p:spPr>
          <a:xfrm rot="16200000">
            <a:off x="-1291799" y="3432600"/>
            <a:ext cx="3886201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Effect of Subsequent Incivility on Number of Down Votes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7C53B6D-8C66-4907-898D-01E203C6A3AF}"/>
              </a:ext>
            </a:extLst>
          </p:cNvPr>
          <p:cNvSpPr txBox="1"/>
          <p:nvPr/>
        </p:nvSpPr>
        <p:spPr>
          <a:xfrm>
            <a:off x="1523999" y="1536918"/>
            <a:ext cx="32766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Initial Civility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1F27F80-B386-4FC5-AE20-0DA299C16B4D}"/>
              </a:ext>
            </a:extLst>
          </p:cNvPr>
          <p:cNvSpPr txBox="1"/>
          <p:nvPr/>
        </p:nvSpPr>
        <p:spPr>
          <a:xfrm>
            <a:off x="5181600" y="1536917"/>
            <a:ext cx="32766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Initial Incivility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1BB6E04-5FE6-4422-8755-E10CDF9B2448}"/>
              </a:ext>
            </a:extLst>
          </p:cNvPr>
          <p:cNvSpPr txBox="1"/>
          <p:nvPr/>
        </p:nvSpPr>
        <p:spPr>
          <a:xfrm>
            <a:off x="1371600" y="5943600"/>
            <a:ext cx="1673196" cy="830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Proximate Civility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7153C05-D49E-4024-BCCA-55C9247178D3}"/>
              </a:ext>
            </a:extLst>
          </p:cNvPr>
          <p:cNvSpPr txBox="1"/>
          <p:nvPr/>
        </p:nvSpPr>
        <p:spPr>
          <a:xfrm>
            <a:off x="3332929" y="5943600"/>
            <a:ext cx="1543871" cy="830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Proximate Incivility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DC3C4A4-A7B0-473B-AC78-4137535CA28D}"/>
              </a:ext>
            </a:extLst>
          </p:cNvPr>
          <p:cNvSpPr txBox="1"/>
          <p:nvPr/>
        </p:nvSpPr>
        <p:spPr>
          <a:xfrm>
            <a:off x="5029200" y="5943600"/>
            <a:ext cx="1543870" cy="830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Proximate Civility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4A37FA7-F50C-4962-84B4-9CC951E67885}"/>
              </a:ext>
            </a:extLst>
          </p:cNvPr>
          <p:cNvSpPr txBox="1"/>
          <p:nvPr/>
        </p:nvSpPr>
        <p:spPr>
          <a:xfrm>
            <a:off x="7066729" y="5943600"/>
            <a:ext cx="1543871" cy="830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Proximate Incivility</a:t>
            </a:r>
          </a:p>
        </p:txBody>
      </p:sp>
    </p:spTree>
    <p:extLst>
      <p:ext uri="{BB962C8B-B14F-4D97-AF65-F5344CB8AC3E}">
        <p14:creationId xmlns:p14="http://schemas.microsoft.com/office/powerpoint/2010/main" val="42215497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0911FAE3-A081-431B-9E17-90B32CE842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1904998"/>
            <a:ext cx="7510521" cy="4267202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9E5FA712-75D9-4A60-9788-E8614E2F13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" y="152400"/>
            <a:ext cx="8991600" cy="1143000"/>
          </a:xfrm>
        </p:spPr>
        <p:txBody>
          <a:bodyPr>
            <a:noAutofit/>
          </a:bodyPr>
          <a:lstStyle/>
          <a:p>
            <a:pPr algn="l"/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Incivility is rewarded with more up votes in an uncivil context, but penalized in a civil context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0D583AD-2EC8-4C3E-BC30-95DAECE419B2}"/>
              </a:ext>
            </a:extLst>
          </p:cNvPr>
          <p:cNvSpPr txBox="1"/>
          <p:nvPr/>
        </p:nvSpPr>
        <p:spPr>
          <a:xfrm rot="16200000">
            <a:off x="-1291799" y="3432600"/>
            <a:ext cx="3886201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Effect of Subsequent Incivility on Number of Up Votes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7C53B6D-8C66-4907-898D-01E203C6A3AF}"/>
              </a:ext>
            </a:extLst>
          </p:cNvPr>
          <p:cNvSpPr txBox="1"/>
          <p:nvPr/>
        </p:nvSpPr>
        <p:spPr>
          <a:xfrm>
            <a:off x="1523999" y="1536918"/>
            <a:ext cx="32766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Initial Civility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1F27F80-B386-4FC5-AE20-0DA299C16B4D}"/>
              </a:ext>
            </a:extLst>
          </p:cNvPr>
          <p:cNvSpPr txBox="1"/>
          <p:nvPr/>
        </p:nvSpPr>
        <p:spPr>
          <a:xfrm>
            <a:off x="5181600" y="1536917"/>
            <a:ext cx="32766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Initial Incivility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1BB6E04-5FE6-4422-8755-E10CDF9B2448}"/>
              </a:ext>
            </a:extLst>
          </p:cNvPr>
          <p:cNvSpPr txBox="1"/>
          <p:nvPr/>
        </p:nvSpPr>
        <p:spPr>
          <a:xfrm>
            <a:off x="1371600" y="5943600"/>
            <a:ext cx="1673196" cy="830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Proximate Civility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7153C05-D49E-4024-BCCA-55C9247178D3}"/>
              </a:ext>
            </a:extLst>
          </p:cNvPr>
          <p:cNvSpPr txBox="1"/>
          <p:nvPr/>
        </p:nvSpPr>
        <p:spPr>
          <a:xfrm>
            <a:off x="3332929" y="5943600"/>
            <a:ext cx="1543871" cy="830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Proximate Incivility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DC3C4A4-A7B0-473B-AC78-4137535CA28D}"/>
              </a:ext>
            </a:extLst>
          </p:cNvPr>
          <p:cNvSpPr txBox="1"/>
          <p:nvPr/>
        </p:nvSpPr>
        <p:spPr>
          <a:xfrm>
            <a:off x="5029200" y="5943600"/>
            <a:ext cx="1543870" cy="830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Proximate Civility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4A37FA7-F50C-4962-84B4-9CC951E67885}"/>
              </a:ext>
            </a:extLst>
          </p:cNvPr>
          <p:cNvSpPr txBox="1"/>
          <p:nvPr/>
        </p:nvSpPr>
        <p:spPr>
          <a:xfrm>
            <a:off x="7066729" y="5943600"/>
            <a:ext cx="1543871" cy="830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Proximate Incivility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F5C50C43-5981-4970-B461-904A7CBE1A8A}"/>
              </a:ext>
            </a:extLst>
          </p:cNvPr>
          <p:cNvSpPr/>
          <p:nvPr/>
        </p:nvSpPr>
        <p:spPr>
          <a:xfrm>
            <a:off x="8305800" y="1998582"/>
            <a:ext cx="381000" cy="2573418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FF83AD-B429-4CE5-BF37-C60F974731A5}"/>
              </a:ext>
            </a:extLst>
          </p:cNvPr>
          <p:cNvSpPr txBox="1"/>
          <p:nvPr/>
        </p:nvSpPr>
        <p:spPr>
          <a:xfrm>
            <a:off x="6172200" y="4657635"/>
            <a:ext cx="2819400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2400" dirty="0">
                <a:solidFill>
                  <a:srgbClr val="C00000"/>
                </a:solidFill>
              </a:rPr>
              <a:t>Entertainment?</a:t>
            </a:r>
          </a:p>
          <a:p>
            <a:pPr marL="342900" indent="-342900">
              <a:buFontTx/>
              <a:buChar char="-"/>
            </a:pPr>
            <a:r>
              <a:rPr lang="en-US" sz="2400" dirty="0">
                <a:solidFill>
                  <a:srgbClr val="C00000"/>
                </a:solidFill>
              </a:rPr>
              <a:t>Self-defense?</a:t>
            </a:r>
          </a:p>
          <a:p>
            <a:pPr marL="342900" indent="-342900">
              <a:buFontTx/>
              <a:buChar char="-"/>
            </a:pPr>
            <a:r>
              <a:rPr lang="en-US" sz="2400" dirty="0">
                <a:solidFill>
                  <a:srgbClr val="C00000"/>
                </a:solidFill>
              </a:rPr>
              <a:t>Appropriateness?</a:t>
            </a:r>
          </a:p>
        </p:txBody>
      </p:sp>
    </p:spTree>
    <p:extLst>
      <p:ext uri="{BB962C8B-B14F-4D97-AF65-F5344CB8AC3E}">
        <p14:creationId xmlns:p14="http://schemas.microsoft.com/office/powerpoint/2010/main" val="1594389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17" descr="https://mail-attachment.googleusercontent.com/attachment/u/0/?ui=2&amp;ik=0823fdafb8&amp;view=att&amp;th=1402dc6354c3f48d&amp;attid=0.1&amp;disp=inline&amp;realattid=f_hjqlamid0&amp;safe=1&amp;zw&amp;saduie=AG9B_P-lZvNNNf4xSupoJzUi_vRj&amp;sadet=1375157533976&amp;sads=I88MBRP7EawyEb-T15bU6kgSI4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3" name="AutoShape 19" descr="https://mail-attachment.googleusercontent.com/attachment/u/0/?ui=2&amp;ik=0823fdafb8&amp;view=att&amp;th=1402dc6354c3f48d&amp;attid=0.1&amp;disp=inline&amp;realattid=f_hjqlamid0&amp;safe=1&amp;zw&amp;saduie=AG9B_P-lZvNNNf4xSupoJzUi_vRj&amp;sadet=1375157533976&amp;sads=I88MBRP7EawyEb-T15bU6kgSI4c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4" name="AutoShape 21" descr="https://mail-attachment.googleusercontent.com/attachment/u/0/?ui=2&amp;ik=0823fdafb8&amp;view=att&amp;th=1402dc6354c3f48d&amp;attid=0.1&amp;disp=inline&amp;realattid=f_hjqlamid0&amp;safe=1&amp;zw&amp;saduie=AG9B_P-lZvNNNf4xSupoJzUi_vRj&amp;sadet=1375157533976&amp;sads=I88MBRP7EawyEb-T15bU6kgSI4c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8" name="AutoShape 23" descr="https://mail-attachment.googleusercontent.com/attachment/u/0/?ui=2&amp;ik=0823fdafb8&amp;view=att&amp;th=1402dc6354c3f48d&amp;attid=0.1&amp;disp=inline&amp;realattid=f_hjqlamid0&amp;safe=1&amp;zw&amp;saduie=AG9B_P-lZvNNNf4xSupoJzUi_vRj&amp;sadet=1375157533976&amp;sads=I88MBRP7EawyEb-T15bU6kgSI4c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0" name="AutoShape 25" descr="https://mail-attachment.googleusercontent.com/attachment/u/0/?ui=2&amp;ik=0823fdafb8&amp;view=att&amp;th=1402dd3fcfb19fd9&amp;attid=0.1&amp;disp=inline&amp;realattid=f_hjqlt8g20&amp;safe=1&amp;zw&amp;saduie=AG9B_P-lZvNNNf4xSupoJzUi_vRj&amp;sadet=1375159334526&amp;sads=g4KZk6rsgm1E17rdY7Cm3U35_HU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304800" y="1600200"/>
            <a:ext cx="8382000" cy="838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2800" u="sng" dirty="0"/>
              <a:t>Mapping traces to constructs</a:t>
            </a:r>
            <a:endParaRPr lang="en-US" sz="2800" i="1" u="sng" dirty="0"/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152400" y="152400"/>
            <a:ext cx="8839201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Online incivility is contextual, and sensitive to both positive feedback and proximate incivility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6A42981-62B4-4223-BC3C-6DD8B1630051}"/>
              </a:ext>
            </a:extLst>
          </p:cNvPr>
          <p:cNvSpPr/>
          <p:nvPr/>
        </p:nvSpPr>
        <p:spPr>
          <a:xfrm>
            <a:off x="8534400" y="6457890"/>
            <a:ext cx="6096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fld id="{F2813320-5E93-4218-88D7-4917E3517AB3}" type="slidenum">
              <a:rPr lang="en-US" sz="2000">
                <a:solidFill>
                  <a:srgbClr val="4F2583"/>
                </a:solidFill>
              </a:rPr>
              <a:pPr algn="r"/>
              <a:t>22</a:t>
            </a:fld>
            <a:endParaRPr lang="en-US" sz="2000" dirty="0">
              <a:solidFill>
                <a:srgbClr val="4F2583"/>
              </a:solidFill>
            </a:endParaRPr>
          </a:p>
        </p:txBody>
      </p:sp>
      <p:graphicFrame>
        <p:nvGraphicFramePr>
          <p:cNvPr id="7" name="Table 8">
            <a:extLst>
              <a:ext uri="{FF2B5EF4-FFF2-40B4-BE49-F238E27FC236}">
                <a16:creationId xmlns:a16="http://schemas.microsoft.com/office/drawing/2014/main" id="{F3440F45-37E9-44B1-8578-64375FB74E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3103156"/>
              </p:ext>
            </p:extLst>
          </p:nvPr>
        </p:nvGraphicFramePr>
        <p:xfrm>
          <a:off x="718457" y="2549976"/>
          <a:ext cx="7739744" cy="2326824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3424058">
                  <a:extLst>
                    <a:ext uri="{9D8B030D-6E8A-4147-A177-3AD203B41FA5}">
                      <a16:colId xmlns:a16="http://schemas.microsoft.com/office/drawing/2014/main" val="1712157606"/>
                    </a:ext>
                  </a:extLst>
                </a:gridCol>
                <a:gridCol w="941605">
                  <a:extLst>
                    <a:ext uri="{9D8B030D-6E8A-4147-A177-3AD203B41FA5}">
                      <a16:colId xmlns:a16="http://schemas.microsoft.com/office/drawing/2014/main" val="1582290713"/>
                    </a:ext>
                  </a:extLst>
                </a:gridCol>
                <a:gridCol w="3374081">
                  <a:extLst>
                    <a:ext uri="{9D8B030D-6E8A-4147-A177-3AD203B41FA5}">
                      <a16:colId xmlns:a16="http://schemas.microsoft.com/office/drawing/2014/main" val="2097172306"/>
                    </a:ext>
                  </a:extLst>
                </a:gridCol>
              </a:tblGrid>
              <a:tr h="581706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Digital traces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Social science constructs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47442493"/>
                  </a:ext>
                </a:extLst>
              </a:tr>
              <a:tr h="581706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Proximate comments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ym typeface="Wingdings" panose="05000000000000000000" pitchFamily="2" charset="2"/>
                        </a:rPr>
                        <a:t>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Descriptive norms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23199475"/>
                  </a:ext>
                </a:extLst>
              </a:tr>
              <a:tr h="581706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Social ratings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ym typeface="Wingdings" panose="05000000000000000000" pitchFamily="2" charset="2"/>
                        </a:rPr>
                        <a:t>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Injunctive norms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46767172"/>
                  </a:ext>
                </a:extLst>
              </a:tr>
              <a:tr h="581706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Text features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ym typeface="Wingdings" panose="05000000000000000000" pitchFamily="2" charset="2"/>
                        </a:rPr>
                        <a:t>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Incivility/Toxicity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18736078"/>
                  </a:ext>
                </a:extLst>
              </a:tr>
            </a:tbl>
          </a:graphicData>
        </a:graphic>
      </p:graphicFrame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5FA8A428-553C-4217-BC52-F50DF8804EF1}"/>
              </a:ext>
            </a:extLst>
          </p:cNvPr>
          <p:cNvSpPr txBox="1">
            <a:spLocks/>
          </p:cNvSpPr>
          <p:nvPr/>
        </p:nvSpPr>
        <p:spPr>
          <a:xfrm>
            <a:off x="304800" y="5257800"/>
            <a:ext cx="8382000" cy="9714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800" dirty="0">
                <a:solidFill>
                  <a:srgbClr val="002060"/>
                </a:solidFill>
              </a:rPr>
              <a:t>With some ingenuity, we can capture these constructs on </a:t>
            </a:r>
            <a:r>
              <a:rPr lang="en-US" sz="2800" b="1" dirty="0">
                <a:solidFill>
                  <a:srgbClr val="C00000"/>
                </a:solidFill>
              </a:rPr>
              <a:t>Reddit</a:t>
            </a:r>
            <a:r>
              <a:rPr lang="en-US" sz="2800" dirty="0">
                <a:solidFill>
                  <a:srgbClr val="002060"/>
                </a:solidFill>
              </a:rPr>
              <a:t> with the help of Google’s </a:t>
            </a:r>
            <a:r>
              <a:rPr lang="en-US" sz="2800" b="1" dirty="0">
                <a:solidFill>
                  <a:srgbClr val="0070C0"/>
                </a:solidFill>
              </a:rPr>
              <a:t>Perspective API</a:t>
            </a:r>
            <a:endParaRPr lang="en-US" sz="2800" b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00927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17" descr="https://mail-attachment.googleusercontent.com/attachment/u/0/?ui=2&amp;ik=0823fdafb8&amp;view=att&amp;th=1402dc6354c3f48d&amp;attid=0.1&amp;disp=inline&amp;realattid=f_hjqlamid0&amp;safe=1&amp;zw&amp;saduie=AG9B_P-lZvNNNf4xSupoJzUi_vRj&amp;sadet=1375157533976&amp;sads=I88MBRP7EawyEb-T15bU6kgSI4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3" name="AutoShape 19" descr="https://mail-attachment.googleusercontent.com/attachment/u/0/?ui=2&amp;ik=0823fdafb8&amp;view=att&amp;th=1402dc6354c3f48d&amp;attid=0.1&amp;disp=inline&amp;realattid=f_hjqlamid0&amp;safe=1&amp;zw&amp;saduie=AG9B_P-lZvNNNf4xSupoJzUi_vRj&amp;sadet=1375157533976&amp;sads=I88MBRP7EawyEb-T15bU6kgSI4c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4" name="AutoShape 21" descr="https://mail-attachment.googleusercontent.com/attachment/u/0/?ui=2&amp;ik=0823fdafb8&amp;view=att&amp;th=1402dc6354c3f48d&amp;attid=0.1&amp;disp=inline&amp;realattid=f_hjqlamid0&amp;safe=1&amp;zw&amp;saduie=AG9B_P-lZvNNNf4xSupoJzUi_vRj&amp;sadet=1375157533976&amp;sads=I88MBRP7EawyEb-T15bU6kgSI4c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8" name="AutoShape 23" descr="https://mail-attachment.googleusercontent.com/attachment/u/0/?ui=2&amp;ik=0823fdafb8&amp;view=att&amp;th=1402dc6354c3f48d&amp;attid=0.1&amp;disp=inline&amp;realattid=f_hjqlamid0&amp;safe=1&amp;zw&amp;saduie=AG9B_P-lZvNNNf4xSupoJzUi_vRj&amp;sadet=1375157533976&amp;sads=I88MBRP7EawyEb-T15bU6kgSI4c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0" name="AutoShape 25" descr="https://mail-attachment.googleusercontent.com/attachment/u/0/?ui=2&amp;ik=0823fdafb8&amp;view=att&amp;th=1402dd3fcfb19fd9&amp;attid=0.1&amp;disp=inline&amp;realattid=f_hjqlt8g20&amp;safe=1&amp;zw&amp;saduie=AG9B_P-lZvNNNf4xSupoJzUi_vRj&amp;sadet=1375159334526&amp;sads=g4KZk6rsgm1E17rdY7Cm3U35_HU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304800" y="1600200"/>
            <a:ext cx="8382000" cy="838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2800" u="sng" dirty="0"/>
              <a:t>Excerpt from a 2020 paper about </a:t>
            </a:r>
            <a:r>
              <a:rPr lang="en-US" sz="2800" u="sng" dirty="0" err="1"/>
              <a:t>Pushshift</a:t>
            </a:r>
            <a:endParaRPr lang="en-US" sz="2800" i="1" u="sng" dirty="0"/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152400" y="152400"/>
            <a:ext cx="8839201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While Reddit has an API, the </a:t>
            </a:r>
            <a:r>
              <a:rPr lang="en-US" sz="3600" dirty="0" err="1">
                <a:solidFill>
                  <a:schemeClr val="tx2">
                    <a:lumMod val="75000"/>
                  </a:schemeClr>
                </a:solidFill>
              </a:rPr>
              <a:t>Pushshift</a:t>
            </a: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 API has some advantages (as well as disadvantages)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6A42981-62B4-4223-BC3C-6DD8B1630051}"/>
              </a:ext>
            </a:extLst>
          </p:cNvPr>
          <p:cNvSpPr/>
          <p:nvPr/>
        </p:nvSpPr>
        <p:spPr>
          <a:xfrm>
            <a:off x="8534400" y="6457890"/>
            <a:ext cx="6096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fld id="{F2813320-5E93-4218-88D7-4917E3517AB3}" type="slidenum">
              <a:rPr lang="en-US" sz="2000">
                <a:solidFill>
                  <a:srgbClr val="4F2583"/>
                </a:solidFill>
              </a:rPr>
              <a:pPr algn="r"/>
              <a:t>23</a:t>
            </a:fld>
            <a:endParaRPr lang="en-US" sz="2000" dirty="0">
              <a:solidFill>
                <a:srgbClr val="4F2583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C16F5B-57BF-437C-99AB-58C219115E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2209800"/>
            <a:ext cx="8531225" cy="160776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0A4B636-7A75-4BD0-BB95-86FF411C37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200" y="3886200"/>
            <a:ext cx="4734557" cy="2537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6405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http://www.clker.com/cliparts/s/X/u/P/q/2/ice-cream-silhouette.sv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4" name="AutoShape 6" descr="http://www.clker.com/cliparts/s/X/u/P/q/2/ice-cream-silhouette.sv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6" name="AutoShape 8" descr="http://www.clker.com/cliparts/s/X/u/P/q/2/ice-cream-silhouette.sv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914400" y="2514599"/>
            <a:ext cx="7315200" cy="182880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Day 3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: Digital Traces - APIs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Wednesday January 6</a:t>
            </a:r>
            <a:r>
              <a:rPr lang="en-US" baseline="30000" dirty="0">
                <a:solidFill>
                  <a:schemeClr val="tx2">
                    <a:lumMod val="75000"/>
                  </a:schemeClr>
                </a:solidFill>
              </a:rPr>
              <a:t>th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, 2020</a:t>
            </a:r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463A3369-0B20-492D-BD6D-973A6B0E38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685800"/>
            <a:ext cx="6321113" cy="1200947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4622E997-BFC4-4353-83AC-1F869AB9FFF4}"/>
              </a:ext>
            </a:extLst>
          </p:cNvPr>
          <p:cNvSpPr txBox="1">
            <a:spLocks/>
          </p:cNvSpPr>
          <p:nvPr/>
        </p:nvSpPr>
        <p:spPr>
          <a:xfrm>
            <a:off x="990600" y="1872344"/>
            <a:ext cx="7315200" cy="4898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Winter Institute in Computational Social Science</a:t>
            </a:r>
          </a:p>
        </p:txBody>
      </p:sp>
    </p:spTree>
    <p:extLst>
      <p:ext uri="{BB962C8B-B14F-4D97-AF65-F5344CB8AC3E}">
        <p14:creationId xmlns:p14="http://schemas.microsoft.com/office/powerpoint/2010/main" val="12848366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DD4752E3-BA19-4229-8DE0-F02F8C1862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1552785"/>
            <a:ext cx="6400800" cy="440944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001C3F8-05A5-48C6-96CC-7B4AEB1588E4}"/>
              </a:ext>
            </a:extLst>
          </p:cNvPr>
          <p:cNvSpPr/>
          <p:nvPr/>
        </p:nvSpPr>
        <p:spPr>
          <a:xfrm>
            <a:off x="762000" y="6096000"/>
            <a:ext cx="7848600" cy="64633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For more on scanner technology: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Weightman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(2015), The History of the Barcode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https://www.smithsonianmag.com/innovation/history-bar-code-180956704/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078DCA57-951B-4CB9-8BDF-0158C58ACF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228600"/>
            <a:ext cx="8915400" cy="1143000"/>
          </a:xfrm>
        </p:spPr>
        <p:txBody>
          <a:bodyPr>
            <a:noAutofit/>
          </a:bodyPr>
          <a:lstStyle/>
          <a:p>
            <a:pPr algn="l"/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The Dominick’s dataset is, of course, a child of technological progress (i.e., barcode scanners)</a:t>
            </a:r>
          </a:p>
        </p:txBody>
      </p:sp>
    </p:spTree>
    <p:extLst>
      <p:ext uri="{BB962C8B-B14F-4D97-AF65-F5344CB8AC3E}">
        <p14:creationId xmlns:p14="http://schemas.microsoft.com/office/powerpoint/2010/main" val="31756055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itle 1"/>
          <p:cNvSpPr>
            <a:spLocks noGrp="1"/>
          </p:cNvSpPr>
          <p:nvPr>
            <p:ph type="title"/>
          </p:nvPr>
        </p:nvSpPr>
        <p:spPr>
          <a:xfrm>
            <a:off x="152400" y="228600"/>
            <a:ext cx="8915400" cy="1143000"/>
          </a:xfrm>
        </p:spPr>
        <p:txBody>
          <a:bodyPr>
            <a:noAutofit/>
          </a:bodyPr>
          <a:lstStyle/>
          <a:p>
            <a:pPr algn="l"/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Digital traces are a significant departure from how social scientists typically collect data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3114114-5724-4E83-98B3-3E062F8BCBA7}"/>
              </a:ext>
            </a:extLst>
          </p:cNvPr>
          <p:cNvSpPr/>
          <p:nvPr/>
        </p:nvSpPr>
        <p:spPr>
          <a:xfrm>
            <a:off x="8534400" y="6457890"/>
            <a:ext cx="6096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fld id="{F2813320-5E93-4218-88D7-4917E3517AB3}" type="slidenum">
              <a:rPr lang="en-US" sz="2000">
                <a:solidFill>
                  <a:srgbClr val="4F2583"/>
                </a:solidFill>
              </a:rPr>
              <a:pPr algn="r"/>
              <a:t>4</a:t>
            </a:fld>
            <a:endParaRPr lang="en-US" sz="2000" dirty="0">
              <a:solidFill>
                <a:srgbClr val="4F2583"/>
              </a:solidFill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E2F5451-90FD-4F0B-8BE6-AB774E8047D1}"/>
              </a:ext>
            </a:extLst>
          </p:cNvPr>
          <p:cNvSpPr txBox="1">
            <a:spLocks/>
          </p:cNvSpPr>
          <p:nvPr/>
        </p:nvSpPr>
        <p:spPr>
          <a:xfrm>
            <a:off x="304800" y="1524000"/>
            <a:ext cx="8382000" cy="838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2800" u="sng" dirty="0"/>
              <a:t>Comparison to surveys</a:t>
            </a:r>
            <a:endParaRPr lang="en-US" sz="2800" i="1" u="sng" dirty="0"/>
          </a:p>
        </p:txBody>
      </p:sp>
      <p:pic>
        <p:nvPicPr>
          <p:cNvPr id="1026" name="Picture 2" descr="Figure 3: The divergence between survey estimates and digital trace data estimates. The primary point of difference is that digital trace data is entirely nonreactive due to the lack of a solicitation of responses. In surveys, users are surveyed, and their responses are used to construct the final estimate, whereas, in digital traces, a subset of entities (which are usually users) of a platform or their signals are used to construct the estimate.4">
            <a:extLst>
              <a:ext uri="{FF2B5EF4-FFF2-40B4-BE49-F238E27FC236}">
                <a16:creationId xmlns:a16="http://schemas.microsoft.com/office/drawing/2014/main" id="{AFAF5221-6264-4029-8300-1FF6D03122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399" y="2267450"/>
            <a:ext cx="6553201" cy="3599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240B683-7988-4599-A1FF-714D4C7D07E3}"/>
              </a:ext>
            </a:extLst>
          </p:cNvPr>
          <p:cNvSpPr/>
          <p:nvPr/>
        </p:nvSpPr>
        <p:spPr>
          <a:xfrm>
            <a:off x="609600" y="6096000"/>
            <a:ext cx="7772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Image credit: Sen et al. (2020), Proceedings of the 2020 Conference on Fairness, Accountability, and Transparency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https://doi.org/10.1145/3351095.3375669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7F802A2-3215-41BD-96BC-DE8B185F1726}"/>
              </a:ext>
            </a:extLst>
          </p:cNvPr>
          <p:cNvSpPr/>
          <p:nvPr/>
        </p:nvSpPr>
        <p:spPr>
          <a:xfrm>
            <a:off x="762000" y="4419600"/>
            <a:ext cx="7315200" cy="152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042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itle 1"/>
          <p:cNvSpPr>
            <a:spLocks noGrp="1"/>
          </p:cNvSpPr>
          <p:nvPr>
            <p:ph type="title"/>
          </p:nvPr>
        </p:nvSpPr>
        <p:spPr>
          <a:xfrm>
            <a:off x="152400" y="228600"/>
            <a:ext cx="8915400" cy="1143000"/>
          </a:xfrm>
        </p:spPr>
        <p:txBody>
          <a:bodyPr>
            <a:noAutofit/>
          </a:bodyPr>
          <a:lstStyle/>
          <a:p>
            <a:pPr algn="l"/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As a subset of observational data, digital traces have a lot to offer social science scholarship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3114114-5724-4E83-98B3-3E062F8BCBA7}"/>
              </a:ext>
            </a:extLst>
          </p:cNvPr>
          <p:cNvSpPr/>
          <p:nvPr/>
        </p:nvSpPr>
        <p:spPr>
          <a:xfrm>
            <a:off x="8534400" y="6457890"/>
            <a:ext cx="6096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fld id="{F2813320-5E93-4218-88D7-4917E3517AB3}" type="slidenum">
              <a:rPr lang="en-US" sz="2000">
                <a:solidFill>
                  <a:srgbClr val="4F2583"/>
                </a:solidFill>
              </a:rPr>
              <a:pPr algn="r"/>
              <a:t>5</a:t>
            </a:fld>
            <a:endParaRPr lang="en-US" sz="2000" dirty="0">
              <a:solidFill>
                <a:srgbClr val="4F2583"/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FCF5190-64DE-45D9-9CF1-ED32A5D75938}"/>
              </a:ext>
            </a:extLst>
          </p:cNvPr>
          <p:cNvSpPr txBox="1">
            <a:spLocks/>
          </p:cNvSpPr>
          <p:nvPr/>
        </p:nvSpPr>
        <p:spPr>
          <a:xfrm>
            <a:off x="304800" y="2209800"/>
            <a:ext cx="8686800" cy="4419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>
                <a:sym typeface="Wingdings" panose="05000000000000000000" pitchFamily="2" charset="2"/>
              </a:rPr>
              <a:t>Relatively cheap</a:t>
            </a:r>
          </a:p>
          <a:p>
            <a:pPr lvl="1"/>
            <a:r>
              <a:rPr lang="en-US" sz="2400" dirty="0">
                <a:sym typeface="Wingdings" panose="05000000000000000000" pitchFamily="2" charset="2"/>
              </a:rPr>
              <a:t>No participant costs</a:t>
            </a:r>
          </a:p>
          <a:p>
            <a:pPr lvl="1"/>
            <a:r>
              <a:rPr lang="en-US" sz="2400" dirty="0">
                <a:sym typeface="Wingdings" panose="05000000000000000000" pitchFamily="2" charset="2"/>
              </a:rPr>
              <a:t>Often capture more heterogeneity than standard surveys</a:t>
            </a:r>
          </a:p>
          <a:p>
            <a:r>
              <a:rPr lang="en-US" sz="2400" b="1" dirty="0">
                <a:sym typeface="Wingdings" panose="05000000000000000000" pitchFamily="2" charset="2"/>
              </a:rPr>
              <a:t>Retrospective analysis</a:t>
            </a:r>
          </a:p>
          <a:p>
            <a:pPr lvl="1"/>
            <a:r>
              <a:rPr lang="en-US" sz="2400" dirty="0">
                <a:sym typeface="Wingdings" panose="05000000000000000000" pitchFamily="2" charset="2"/>
              </a:rPr>
              <a:t>Can study major world events without planning ahead</a:t>
            </a:r>
          </a:p>
          <a:p>
            <a:pPr lvl="1"/>
            <a:r>
              <a:rPr lang="en-US" sz="2400" dirty="0">
                <a:sym typeface="Wingdings" panose="05000000000000000000" pitchFamily="2" charset="2"/>
              </a:rPr>
              <a:t>Especially useful for the design of natural experiments</a:t>
            </a:r>
          </a:p>
          <a:p>
            <a:r>
              <a:rPr lang="en-US" sz="2400" b="1" dirty="0">
                <a:sym typeface="Wingdings" panose="05000000000000000000" pitchFamily="2" charset="2"/>
              </a:rPr>
              <a:t>External validity</a:t>
            </a:r>
          </a:p>
          <a:p>
            <a:pPr lvl="1"/>
            <a:r>
              <a:rPr lang="en-US" sz="2400" dirty="0">
                <a:sym typeface="Wingdings" panose="05000000000000000000" pitchFamily="2" charset="2"/>
              </a:rPr>
              <a:t>Users are less aware they’re being studied (i.e., nonreactivity)</a:t>
            </a:r>
          </a:p>
          <a:p>
            <a:pPr lvl="1"/>
            <a:r>
              <a:rPr lang="en-US" sz="2400" dirty="0">
                <a:sym typeface="Wingdings" panose="05000000000000000000" pitchFamily="2" charset="2"/>
              </a:rPr>
              <a:t>Behavioral measures of social ties (Golder and Macy 2014)</a:t>
            </a:r>
          </a:p>
          <a:p>
            <a:pPr lvl="1"/>
            <a:endParaRPr lang="en-US" sz="2400" dirty="0">
              <a:sym typeface="Wingdings" panose="05000000000000000000" pitchFamily="2" charset="2"/>
            </a:endParaRPr>
          </a:p>
          <a:p>
            <a:pPr lvl="1"/>
            <a:endParaRPr lang="en-US" sz="2400" dirty="0">
              <a:sym typeface="Wingdings" panose="05000000000000000000" pitchFamily="2" charset="2"/>
            </a:endParaRPr>
          </a:p>
          <a:p>
            <a:endParaRPr lang="en-US" sz="2400" dirty="0">
              <a:sym typeface="Wingdings" panose="05000000000000000000" pitchFamily="2" charset="2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E2F5451-90FD-4F0B-8BE6-AB774E8047D1}"/>
              </a:ext>
            </a:extLst>
          </p:cNvPr>
          <p:cNvSpPr txBox="1">
            <a:spLocks/>
          </p:cNvSpPr>
          <p:nvPr/>
        </p:nvSpPr>
        <p:spPr>
          <a:xfrm>
            <a:off x="304800" y="1524000"/>
            <a:ext cx="8382000" cy="838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2800" u="sng" dirty="0"/>
              <a:t>Some unique affordances</a:t>
            </a:r>
            <a:endParaRPr lang="en-US" sz="2800" i="1" u="sng" dirty="0"/>
          </a:p>
        </p:txBody>
      </p:sp>
    </p:spTree>
    <p:extLst>
      <p:ext uri="{BB962C8B-B14F-4D97-AF65-F5344CB8AC3E}">
        <p14:creationId xmlns:p14="http://schemas.microsoft.com/office/powerpoint/2010/main" val="4015646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itle 1"/>
          <p:cNvSpPr>
            <a:spLocks noGrp="1"/>
          </p:cNvSpPr>
          <p:nvPr>
            <p:ph type="title"/>
          </p:nvPr>
        </p:nvSpPr>
        <p:spPr>
          <a:xfrm>
            <a:off x="152400" y="228600"/>
            <a:ext cx="8915400" cy="1143000"/>
          </a:xfrm>
        </p:spPr>
        <p:txBody>
          <a:bodyPr>
            <a:noAutofit/>
          </a:bodyPr>
          <a:lstStyle/>
          <a:p>
            <a:pPr algn="l"/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Yet, there are obstacles to making digital traces an integral part of social science progress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3114114-5724-4E83-98B3-3E062F8BCBA7}"/>
              </a:ext>
            </a:extLst>
          </p:cNvPr>
          <p:cNvSpPr/>
          <p:nvPr/>
        </p:nvSpPr>
        <p:spPr>
          <a:xfrm>
            <a:off x="8534400" y="6457890"/>
            <a:ext cx="6096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fld id="{F2813320-5E93-4218-88D7-4917E3517AB3}" type="slidenum">
              <a:rPr lang="en-US" sz="2000">
                <a:solidFill>
                  <a:srgbClr val="4F2583"/>
                </a:solidFill>
              </a:rPr>
              <a:pPr algn="r"/>
              <a:t>6</a:t>
            </a:fld>
            <a:endParaRPr lang="en-US" sz="2000" dirty="0">
              <a:solidFill>
                <a:srgbClr val="4F2583"/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FCF5190-64DE-45D9-9CF1-ED32A5D75938}"/>
              </a:ext>
            </a:extLst>
          </p:cNvPr>
          <p:cNvSpPr txBox="1">
            <a:spLocks/>
          </p:cNvSpPr>
          <p:nvPr/>
        </p:nvSpPr>
        <p:spPr>
          <a:xfrm>
            <a:off x="304800" y="2209800"/>
            <a:ext cx="8686800" cy="4419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>
                <a:sym typeface="Wingdings" panose="05000000000000000000" pitchFamily="2" charset="2"/>
              </a:rPr>
              <a:t>Big does not mean all</a:t>
            </a:r>
            <a:endParaRPr lang="en-US" sz="2400" dirty="0">
              <a:sym typeface="Wingdings" panose="05000000000000000000" pitchFamily="2" charset="2"/>
            </a:endParaRPr>
          </a:p>
          <a:p>
            <a:pPr lvl="1"/>
            <a:r>
              <a:rPr lang="en-US" sz="2400" dirty="0">
                <a:sym typeface="Wingdings" panose="05000000000000000000" pitchFamily="2" charset="2"/>
              </a:rPr>
              <a:t>Who is over/under-represented? (</a:t>
            </a:r>
            <a:r>
              <a:rPr lang="en-US" sz="2400" dirty="0" err="1">
                <a:sym typeface="Wingdings" panose="05000000000000000000" pitchFamily="2" charset="2"/>
              </a:rPr>
              <a:t>boyd</a:t>
            </a:r>
            <a:r>
              <a:rPr lang="en-US" sz="2400" dirty="0">
                <a:sym typeface="Wingdings" panose="05000000000000000000" pitchFamily="2" charset="2"/>
              </a:rPr>
              <a:t> and Crawford 2012)</a:t>
            </a:r>
          </a:p>
          <a:p>
            <a:pPr lvl="1"/>
            <a:r>
              <a:rPr lang="en-US" sz="2400" dirty="0">
                <a:sym typeface="Wingdings" panose="05000000000000000000" pitchFamily="2" charset="2"/>
              </a:rPr>
              <a:t>What is/isn’t being measured? (</a:t>
            </a:r>
            <a:r>
              <a:rPr lang="en-US" sz="2400" dirty="0" err="1">
                <a:sym typeface="Wingdings" panose="05000000000000000000" pitchFamily="2" charset="2"/>
              </a:rPr>
              <a:t>Lazer</a:t>
            </a:r>
            <a:r>
              <a:rPr lang="en-US" sz="2400" dirty="0">
                <a:sym typeface="Wingdings" panose="05000000000000000000" pitchFamily="2" charset="2"/>
              </a:rPr>
              <a:t> 2015)</a:t>
            </a:r>
          </a:p>
          <a:p>
            <a:r>
              <a:rPr lang="en-US" sz="2400" b="1" dirty="0">
                <a:sym typeface="Wingdings" panose="05000000000000000000" pitchFamily="2" charset="2"/>
              </a:rPr>
              <a:t>Platforms motivate certain behaviors</a:t>
            </a:r>
          </a:p>
          <a:p>
            <a:pPr lvl="1"/>
            <a:r>
              <a:rPr lang="en-US" sz="2400" dirty="0">
                <a:sym typeface="Wingdings" panose="05000000000000000000" pitchFamily="2" charset="2"/>
              </a:rPr>
              <a:t>They may alter what we want to measure (</a:t>
            </a:r>
            <a:r>
              <a:rPr lang="en-US" sz="2400" dirty="0" err="1">
                <a:sym typeface="Wingdings" panose="05000000000000000000" pitchFamily="2" charset="2"/>
              </a:rPr>
              <a:t>Jungherr</a:t>
            </a:r>
            <a:r>
              <a:rPr lang="en-US" sz="2400" dirty="0">
                <a:sym typeface="Wingdings" panose="05000000000000000000" pitchFamily="2" charset="2"/>
              </a:rPr>
              <a:t> 2018)</a:t>
            </a:r>
          </a:p>
          <a:p>
            <a:pPr lvl="1"/>
            <a:r>
              <a:rPr lang="en-US" sz="2400" dirty="0">
                <a:sym typeface="Wingdings" panose="05000000000000000000" pitchFamily="2" charset="2"/>
              </a:rPr>
              <a:t>They ‘perform’ popularized social theories (Healy 2015)</a:t>
            </a:r>
          </a:p>
          <a:p>
            <a:r>
              <a:rPr lang="en-US" sz="2400" b="1" dirty="0">
                <a:sym typeface="Wingdings" panose="05000000000000000000" pitchFamily="2" charset="2"/>
              </a:rPr>
              <a:t>Large datasets can encourage data mining</a:t>
            </a:r>
          </a:p>
          <a:p>
            <a:pPr lvl="1"/>
            <a:r>
              <a:rPr lang="en-US" sz="2400" dirty="0" err="1">
                <a:sym typeface="Wingdings" panose="05000000000000000000" pitchFamily="2" charset="2"/>
              </a:rPr>
              <a:t>HARKing</a:t>
            </a:r>
            <a:r>
              <a:rPr lang="en-US" sz="2400" dirty="0">
                <a:sym typeface="Wingdings" panose="05000000000000000000" pitchFamily="2" charset="2"/>
              </a:rPr>
              <a:t>: Hypothesizing After Results are Known (Kerr 1998)</a:t>
            </a:r>
          </a:p>
          <a:p>
            <a:pPr lvl="1"/>
            <a:r>
              <a:rPr lang="en-US" sz="2400" dirty="0">
                <a:sym typeface="Wingdings" panose="05000000000000000000" pitchFamily="2" charset="2"/>
              </a:rPr>
              <a:t>Especially true for social network metrics (Webber et al. 2020)</a:t>
            </a:r>
          </a:p>
          <a:p>
            <a:pPr lvl="1"/>
            <a:endParaRPr lang="en-US" sz="2400" dirty="0">
              <a:sym typeface="Wingdings" panose="05000000000000000000" pitchFamily="2" charset="2"/>
            </a:endParaRPr>
          </a:p>
          <a:p>
            <a:endParaRPr lang="en-US" sz="2400" dirty="0">
              <a:sym typeface="Wingdings" panose="05000000000000000000" pitchFamily="2" charset="2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E2F5451-90FD-4F0B-8BE6-AB774E8047D1}"/>
              </a:ext>
            </a:extLst>
          </p:cNvPr>
          <p:cNvSpPr txBox="1">
            <a:spLocks/>
          </p:cNvSpPr>
          <p:nvPr/>
        </p:nvSpPr>
        <p:spPr>
          <a:xfrm>
            <a:off x="304800" y="1524000"/>
            <a:ext cx="8382000" cy="838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2800" u="sng" dirty="0"/>
              <a:t>A measured tone</a:t>
            </a:r>
            <a:endParaRPr lang="en-US" sz="2800" i="1" u="sng" dirty="0"/>
          </a:p>
        </p:txBody>
      </p:sp>
    </p:spTree>
    <p:extLst>
      <p:ext uri="{BB962C8B-B14F-4D97-AF65-F5344CB8AC3E}">
        <p14:creationId xmlns:p14="http://schemas.microsoft.com/office/powerpoint/2010/main" val="1542550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itle 1"/>
          <p:cNvSpPr>
            <a:spLocks noGrp="1"/>
          </p:cNvSpPr>
          <p:nvPr>
            <p:ph type="title"/>
          </p:nvPr>
        </p:nvSpPr>
        <p:spPr>
          <a:xfrm>
            <a:off x="152400" y="228600"/>
            <a:ext cx="8915400" cy="1143000"/>
          </a:xfrm>
        </p:spPr>
        <p:txBody>
          <a:bodyPr>
            <a:noAutofit/>
          </a:bodyPr>
          <a:lstStyle/>
          <a:p>
            <a:pPr algn="l"/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How do we reconcile the tension between theory testing and exploratory data analysis?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3114114-5724-4E83-98B3-3E062F8BCBA7}"/>
              </a:ext>
            </a:extLst>
          </p:cNvPr>
          <p:cNvSpPr/>
          <p:nvPr/>
        </p:nvSpPr>
        <p:spPr>
          <a:xfrm>
            <a:off x="8534400" y="6457890"/>
            <a:ext cx="6096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fld id="{F2813320-5E93-4218-88D7-4917E3517AB3}" type="slidenum">
              <a:rPr lang="en-US" sz="2000">
                <a:solidFill>
                  <a:srgbClr val="4F2583"/>
                </a:solidFill>
              </a:rPr>
              <a:pPr algn="r"/>
              <a:t>7</a:t>
            </a:fld>
            <a:endParaRPr lang="en-US" sz="2000" dirty="0">
              <a:solidFill>
                <a:srgbClr val="4F2583"/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FCF5190-64DE-45D9-9CF1-ED32A5D75938}"/>
              </a:ext>
            </a:extLst>
          </p:cNvPr>
          <p:cNvSpPr txBox="1">
            <a:spLocks/>
          </p:cNvSpPr>
          <p:nvPr/>
        </p:nvSpPr>
        <p:spPr>
          <a:xfrm>
            <a:off x="304800" y="2209800"/>
            <a:ext cx="8610600" cy="42480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/>
              <a:t>The scientific process is often </a:t>
            </a:r>
            <a:r>
              <a:rPr lang="en-US" sz="2400" b="1" dirty="0">
                <a:solidFill>
                  <a:srgbClr val="C00000"/>
                </a:solidFill>
              </a:rPr>
              <a:t>iterative</a:t>
            </a:r>
            <a:endParaRPr lang="en-US" sz="2400" b="1" dirty="0"/>
          </a:p>
          <a:p>
            <a:pPr lvl="1"/>
            <a:r>
              <a:rPr lang="en-US" sz="2400" dirty="0"/>
              <a:t>Empirical analysis can help with theory development</a:t>
            </a:r>
          </a:p>
          <a:p>
            <a:pPr lvl="1"/>
            <a:r>
              <a:rPr lang="en-US" sz="2400" dirty="0"/>
              <a:t>Implicit theorizing guides our empirical decision-making</a:t>
            </a:r>
          </a:p>
          <a:p>
            <a:r>
              <a:rPr lang="en-US" sz="2400" b="1" dirty="0">
                <a:sym typeface="Wingdings" panose="05000000000000000000" pitchFamily="2" charset="2"/>
              </a:rPr>
              <a:t>Data </a:t>
            </a:r>
            <a:r>
              <a:rPr lang="en-US" sz="2400" b="1" dirty="0">
                <a:solidFill>
                  <a:srgbClr val="C00000"/>
                </a:solidFill>
                <a:sym typeface="Wingdings" panose="05000000000000000000" pitchFamily="2" charset="2"/>
              </a:rPr>
              <a:t>linking</a:t>
            </a:r>
            <a:r>
              <a:rPr lang="en-US" sz="2400" b="1" dirty="0">
                <a:sym typeface="Wingdings" panose="05000000000000000000" pitchFamily="2" charset="2"/>
              </a:rPr>
              <a:t> can help overcome some limits of digital traces</a:t>
            </a:r>
          </a:p>
          <a:p>
            <a:pPr lvl="1"/>
            <a:r>
              <a:rPr lang="en-US" sz="2400" dirty="0">
                <a:sym typeface="Wingdings" panose="05000000000000000000" pitchFamily="2" charset="2"/>
              </a:rPr>
              <a:t>Survey/experiment data can be added to fill conceptual gaps</a:t>
            </a:r>
          </a:p>
          <a:p>
            <a:pPr lvl="1"/>
            <a:r>
              <a:rPr lang="en-US" sz="2400" dirty="0">
                <a:sym typeface="Wingdings" panose="05000000000000000000" pitchFamily="2" charset="2"/>
              </a:rPr>
              <a:t>Offline data can be used to add context to online data</a:t>
            </a:r>
          </a:p>
          <a:p>
            <a:r>
              <a:rPr lang="en-US" sz="2400" b="1" dirty="0">
                <a:sym typeface="Wingdings" panose="05000000000000000000" pitchFamily="2" charset="2"/>
              </a:rPr>
              <a:t>Interdisciplinary </a:t>
            </a:r>
            <a:r>
              <a:rPr lang="en-US" sz="2400" b="1" dirty="0">
                <a:solidFill>
                  <a:srgbClr val="C00000"/>
                </a:solidFill>
                <a:sym typeface="Wingdings" panose="05000000000000000000" pitchFamily="2" charset="2"/>
              </a:rPr>
              <a:t>collaboration</a:t>
            </a:r>
            <a:r>
              <a:rPr lang="en-US" sz="2400" b="1" dirty="0">
                <a:sym typeface="Wingdings" panose="05000000000000000000" pitchFamily="2" charset="2"/>
              </a:rPr>
              <a:t> can help to shorten the process</a:t>
            </a:r>
          </a:p>
          <a:p>
            <a:pPr lvl="1"/>
            <a:r>
              <a:rPr lang="en-US" sz="2400" dirty="0">
                <a:sym typeface="Wingdings" panose="05000000000000000000" pitchFamily="2" charset="2"/>
              </a:rPr>
              <a:t>One of my dissertation chapters took </a:t>
            </a:r>
            <a:r>
              <a:rPr lang="en-US" sz="2400" i="1" dirty="0">
                <a:sym typeface="Wingdings" panose="05000000000000000000" pitchFamily="2" charset="2"/>
              </a:rPr>
              <a:t>7 years </a:t>
            </a:r>
            <a:r>
              <a:rPr lang="en-US" sz="2400" dirty="0">
                <a:sym typeface="Wingdings" panose="05000000000000000000" pitchFamily="2" charset="2"/>
              </a:rPr>
              <a:t>to publish</a:t>
            </a:r>
          </a:p>
          <a:p>
            <a:pPr lvl="1"/>
            <a:r>
              <a:rPr lang="en-US" sz="2400" dirty="0">
                <a:sym typeface="Wingdings" panose="05000000000000000000" pitchFamily="2" charset="2"/>
              </a:rPr>
              <a:t>A recent collaboration tells a more encouraging story..</a:t>
            </a:r>
          </a:p>
          <a:p>
            <a:endParaRPr lang="en-US" sz="2400" dirty="0">
              <a:sym typeface="Wingdings" panose="05000000000000000000" pitchFamily="2" charset="2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E2F5451-90FD-4F0B-8BE6-AB774E8047D1}"/>
              </a:ext>
            </a:extLst>
          </p:cNvPr>
          <p:cNvSpPr txBox="1">
            <a:spLocks/>
          </p:cNvSpPr>
          <p:nvPr/>
        </p:nvSpPr>
        <p:spPr>
          <a:xfrm>
            <a:off x="304800" y="1524000"/>
            <a:ext cx="8382000" cy="838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2800" u="sng" dirty="0"/>
              <a:t>My personal take</a:t>
            </a:r>
            <a:endParaRPr lang="en-US" sz="2800" i="1" u="sng" dirty="0"/>
          </a:p>
        </p:txBody>
      </p:sp>
    </p:spTree>
    <p:extLst>
      <p:ext uri="{BB962C8B-B14F-4D97-AF65-F5344CB8AC3E}">
        <p14:creationId xmlns:p14="http://schemas.microsoft.com/office/powerpoint/2010/main" val="3531178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itle 1"/>
          <p:cNvSpPr>
            <a:spLocks noGrp="1"/>
          </p:cNvSpPr>
          <p:nvPr>
            <p:ph type="title"/>
          </p:nvPr>
        </p:nvSpPr>
        <p:spPr>
          <a:xfrm>
            <a:off x="152400" y="228600"/>
            <a:ext cx="8915400" cy="1143000"/>
          </a:xfrm>
        </p:spPr>
        <p:txBody>
          <a:bodyPr>
            <a:noAutofit/>
          </a:bodyPr>
          <a:lstStyle/>
          <a:p>
            <a:pPr algn="l"/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One of my recent papers gained from iterating between theory development and analysis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3114114-5724-4E83-98B3-3E062F8BCBA7}"/>
              </a:ext>
            </a:extLst>
          </p:cNvPr>
          <p:cNvSpPr/>
          <p:nvPr/>
        </p:nvSpPr>
        <p:spPr>
          <a:xfrm>
            <a:off x="8534400" y="6457890"/>
            <a:ext cx="6096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fld id="{F2813320-5E93-4218-88D7-4917E3517AB3}" type="slidenum">
              <a:rPr lang="en-US" sz="2000">
                <a:solidFill>
                  <a:srgbClr val="4F2583"/>
                </a:solidFill>
              </a:rPr>
              <a:pPr algn="r"/>
              <a:t>8</a:t>
            </a:fld>
            <a:endParaRPr lang="en-US" sz="2000" dirty="0">
              <a:solidFill>
                <a:srgbClr val="4F2583"/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FCF5190-64DE-45D9-9CF1-ED32A5D75938}"/>
              </a:ext>
            </a:extLst>
          </p:cNvPr>
          <p:cNvSpPr txBox="1">
            <a:spLocks/>
          </p:cNvSpPr>
          <p:nvPr/>
        </p:nvSpPr>
        <p:spPr>
          <a:xfrm>
            <a:off x="304800" y="2133600"/>
            <a:ext cx="8610600" cy="4495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I was initially interested in understanding how discussions between two people can change in the presence of a third.</a:t>
            </a:r>
          </a:p>
          <a:p>
            <a:r>
              <a:rPr lang="en-US" sz="2400" dirty="0"/>
              <a:t>The data in Rains et al. (2017) seemed ideal for the analysis I had in mind. I reached out and they kindly shared the data.</a:t>
            </a:r>
          </a:p>
          <a:p>
            <a:r>
              <a:rPr lang="en-US" sz="2400" dirty="0"/>
              <a:t>The data were not quite what I expected, but captured third parties in a different way - social ratings (i.e., Up/down votes).</a:t>
            </a:r>
          </a:p>
          <a:p>
            <a:r>
              <a:rPr lang="en-US" sz="2400" dirty="0"/>
              <a:t>We wrote a paper with interesting findings but no unified theory – reviewers pushed back, suggesting we read up on social norms.</a:t>
            </a:r>
          </a:p>
          <a:p>
            <a:r>
              <a:rPr lang="en-US" sz="2400" dirty="0"/>
              <a:t>Steve Rains shared a relevant theory he learned in grad school, which helped to unify our findings. The paper was just accepted.</a:t>
            </a:r>
          </a:p>
          <a:p>
            <a:r>
              <a:rPr lang="en-US" sz="2400" dirty="0"/>
              <a:t>This would have taken much longer (or not happened) by myself!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E2F5451-90FD-4F0B-8BE6-AB774E8047D1}"/>
              </a:ext>
            </a:extLst>
          </p:cNvPr>
          <p:cNvSpPr txBox="1">
            <a:spLocks/>
          </p:cNvSpPr>
          <p:nvPr/>
        </p:nvSpPr>
        <p:spPr>
          <a:xfrm>
            <a:off x="304800" y="1524000"/>
            <a:ext cx="8382000" cy="838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2800" u="sng" dirty="0"/>
              <a:t>Social Norms and the Dynamics of Online Incivility</a:t>
            </a:r>
            <a:endParaRPr lang="en-US" sz="2800" i="1" u="sng" dirty="0"/>
          </a:p>
        </p:txBody>
      </p:sp>
    </p:spTree>
    <p:extLst>
      <p:ext uri="{BB962C8B-B14F-4D97-AF65-F5344CB8AC3E}">
        <p14:creationId xmlns:p14="http://schemas.microsoft.com/office/powerpoint/2010/main" val="530246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http://www.clker.com/cliparts/s/X/u/P/q/2/ice-cream-silhouette.sv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4" name="AutoShape 6" descr="http://www.clker.com/cliparts/s/X/u/P/q/2/ice-cream-silhouette.sv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6" name="AutoShape 8" descr="http://www.clker.com/cliparts/s/X/u/P/q/2/ice-cream-silhouette.sv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914400" y="1447801"/>
            <a:ext cx="7315200" cy="2514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Social Norms and the Dynamics of Online Incivility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F621632-7F2C-46EA-B48E-38AA43FA53F3}"/>
              </a:ext>
            </a:extLst>
          </p:cNvPr>
          <p:cNvSpPr txBox="1">
            <a:spLocks/>
          </p:cNvSpPr>
          <p:nvPr/>
        </p:nvSpPr>
        <p:spPr>
          <a:xfrm>
            <a:off x="457200" y="3810001"/>
            <a:ext cx="8229600" cy="20573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2400" dirty="0">
                <a:solidFill>
                  <a:schemeClr val="tx1"/>
                </a:solidFill>
              </a:rPr>
              <a:t>Yotam Shmargad, Kate Kenski, Steve Rains (University of Arizona)</a:t>
            </a:r>
          </a:p>
          <a:p>
            <a:pPr>
              <a:spcBef>
                <a:spcPts val="0"/>
              </a:spcBef>
            </a:pPr>
            <a:r>
              <a:rPr lang="en-US" sz="2400" dirty="0">
                <a:solidFill>
                  <a:schemeClr val="tx1"/>
                </a:solidFill>
              </a:rPr>
              <a:t>Kevin Coe (University of Utah)</a:t>
            </a:r>
          </a:p>
          <a:p>
            <a:pPr>
              <a:spcBef>
                <a:spcPts val="0"/>
              </a:spcBef>
            </a:pP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  <a:p>
            <a:pPr>
              <a:spcBef>
                <a:spcPts val="0"/>
              </a:spcBef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Forthcoming in </a:t>
            </a:r>
            <a:r>
              <a:rPr lang="en-US" sz="2400" i="1" dirty="0">
                <a:solidFill>
                  <a:schemeClr val="bg1">
                    <a:lumMod val="50000"/>
                  </a:schemeClr>
                </a:solidFill>
              </a:rPr>
              <a:t>Social Science Computer Review</a:t>
            </a:r>
          </a:p>
          <a:p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30771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49879</TotalTime>
  <Words>1452</Words>
  <Application>Microsoft Office PowerPoint</Application>
  <PresentationFormat>On-screen Show (4:3)</PresentationFormat>
  <Paragraphs>187</Paragraphs>
  <Slides>24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Calibri</vt:lpstr>
      <vt:lpstr>Wingdings</vt:lpstr>
      <vt:lpstr>Office Theme</vt:lpstr>
      <vt:lpstr>PowerPoint Presentation</vt:lpstr>
      <vt:lpstr>As we go about our lives, traces of our daily activities are being logged in databases</vt:lpstr>
      <vt:lpstr>The Dominick’s dataset is, of course, a child of technological progress (i.e., barcode scanners)</vt:lpstr>
      <vt:lpstr>Digital traces are a significant departure from how social scientists typically collect data </vt:lpstr>
      <vt:lpstr>As a subset of observational data, digital traces have a lot to offer social science scholarship</vt:lpstr>
      <vt:lpstr>Yet, there are obstacles to making digital traces an integral part of social science progress</vt:lpstr>
      <vt:lpstr>How do we reconcile the tension between theory testing and exploratory data analysis?</vt:lpstr>
      <vt:lpstr>One of my recent papers gained from iterating between theory development and analysis</vt:lpstr>
      <vt:lpstr>PowerPoint Presentation</vt:lpstr>
      <vt:lpstr>The internet has resurrected concerns about the state of political discourse</vt:lpstr>
      <vt:lpstr>One platform affordance that could shape civil discourse is its rating system (i.e., Likes/Votes)</vt:lpstr>
      <vt:lpstr>Online rating systems inform users about the social norms of a community</vt:lpstr>
      <vt:lpstr>We capture injunctive norms with votes and descriptive norms with proximate comments</vt:lpstr>
      <vt:lpstr>We analyze &gt; 6,000 comments on AZ Daily Star news articles over a three week span in 2011  </vt:lpstr>
      <vt:lpstr>By defining links between commenters, we can visualize the social network of the community</vt:lpstr>
      <vt:lpstr>We first model whether an initial commenter will be uncivil in their subsequent comment</vt:lpstr>
      <vt:lpstr>Next, we model the number of votes received on the last comment in the chain</vt:lpstr>
      <vt:lpstr>Down votes do not shape the effect of incivility in the proximate comment</vt:lpstr>
      <vt:lpstr>However, up votes do shape how uncivil commenters respond when met with incivility</vt:lpstr>
      <vt:lpstr>Incivility is penalized with more down votes, regardless of initial or proximate incivility</vt:lpstr>
      <vt:lpstr>Incivility is rewarded with more up votes in an uncivil context, but penalized in a civil context</vt:lpstr>
      <vt:lpstr>PowerPoint Presentation</vt:lpstr>
      <vt:lpstr>PowerPoint Presentation</vt:lpstr>
      <vt:lpstr>PowerPoint Presentation</vt:lpstr>
    </vt:vector>
  </TitlesOfParts>
  <Company>Hewlett-Packard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Encouraging connections to friends of friends can make it more likely that gifts are visible to strangers</dc:title>
  <dc:creator>Yotam Shmargad</dc:creator>
  <cp:lastModifiedBy>Shmargad, Yotam - (yotam)</cp:lastModifiedBy>
  <cp:revision>1111</cp:revision>
  <dcterms:created xsi:type="dcterms:W3CDTF">2015-05-01T00:27:50Z</dcterms:created>
  <dcterms:modified xsi:type="dcterms:W3CDTF">2021-01-02T04:05:13Z</dcterms:modified>
</cp:coreProperties>
</file>